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59" r:id="rId8"/>
    <p:sldId id="260" r:id="rId9"/>
    <p:sldId id="262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5DF6A9-C0BE-4490-8A1F-661E619CE0B8}" v="391" dt="2023-05-14T22:50:28.3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 autoAdjust="0"/>
  </p:normalViewPr>
  <p:slideViewPr>
    <p:cSldViewPr snapToGrid="0">
      <p:cViewPr varScale="1">
        <p:scale>
          <a:sx n="108" d="100"/>
          <a:sy n="108" d="100"/>
        </p:scale>
        <p:origin x="70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4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EE18FA9B-3E06-41AF-BDF7-6710797097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0F9B942-99CF-4AC4-9F77-E625D2C71C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1CDB56A-235B-4689-B943-ECFA3A024FBA}" type="datetime1">
              <a:rPr lang="fr-FR" smtClean="0"/>
              <a:t>14/05/2023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CAD4C1D-64AA-4DA1-8A75-FCF5ECA450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886DA9-2A38-4F39-B33B-4F7B5E444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5EF03-110B-4710-A708-FEF1927612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2321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3B79274-A0C3-4580-8A02-A9B7D3A40F5D}" type="datetime1">
              <a:rPr lang="fr-FR" noProof="0" smtClean="0"/>
              <a:t>14/05/2023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18CCA95-4F40-4CDD-BF1E-B8C9EB86EE73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662959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18CCA95-4F40-4CDD-BF1E-B8C9EB86EE7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8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6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28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72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80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570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87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5/14/2023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54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5/14/2023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48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5/14/2023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20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33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5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5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2274B4-B001-4088-B01D-E6999509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3901736" cy="3130807"/>
          </a:xfrm>
          <a:noFill/>
        </p:spPr>
        <p:txBody>
          <a:bodyPr rtlCol="0">
            <a:normAutofit/>
          </a:bodyPr>
          <a:lstStyle/>
          <a:p>
            <a:pPr algn="ctr"/>
            <a:r>
              <a:rPr lang="fr-FR" sz="6000" err="1">
                <a:solidFill>
                  <a:srgbClr val="374151"/>
                </a:solidFill>
                <a:ea typeface="+mj-lt"/>
                <a:cs typeface="+mj-lt"/>
              </a:rPr>
              <a:t>Book_Me</a:t>
            </a:r>
            <a:endParaRPr lang="fr-FR" sz="6000" err="1">
              <a:cs typeface="Posterama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195" y="3830319"/>
            <a:ext cx="7596717" cy="224052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z="4800" dirty="0">
                <a:solidFill>
                  <a:srgbClr val="374151"/>
                </a:solidFill>
                <a:ea typeface="+mn-lt"/>
                <a:cs typeface="+mn-lt"/>
              </a:rPr>
              <a:t>A .NET </a:t>
            </a:r>
            <a:r>
              <a:rPr lang="fr-FR" sz="4800" err="1">
                <a:solidFill>
                  <a:srgbClr val="374151"/>
                </a:solidFill>
                <a:ea typeface="+mn-lt"/>
                <a:cs typeface="+mn-lt"/>
              </a:rPr>
              <a:t>Core</a:t>
            </a:r>
            <a:r>
              <a:rPr lang="fr-FR" sz="4800" dirty="0">
                <a:solidFill>
                  <a:srgbClr val="374151"/>
                </a:solidFill>
                <a:ea typeface="+mn-lt"/>
                <a:cs typeface="+mn-lt"/>
              </a:rPr>
              <a:t> Web Application</a:t>
            </a:r>
            <a:endParaRPr lang="fr-FR" sz="4800" dirty="0"/>
          </a:p>
        </p:txBody>
      </p:sp>
      <p:pic>
        <p:nvPicPr>
          <p:cNvPr id="4" name="Picture 3" descr="Motif d'aquarelle bleu abstrait sur arrière-plan blanc">
            <a:extLst>
              <a:ext uri="{FF2B5EF4-FFF2-40B4-BE49-F238E27FC236}">
                <a16:creationId xmlns:a16="http://schemas.microsoft.com/office/drawing/2014/main" id="{FE46C988-FE0D-05EB-839D-AD9334901B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59" r="18510" b="-3"/>
          <a:stretch/>
        </p:blipFill>
        <p:spPr>
          <a:xfrm>
            <a:off x="4955602" y="10"/>
            <a:ext cx="7236398" cy="6857990"/>
          </a:xfrm>
          <a:custGeom>
            <a:avLst/>
            <a:gdLst/>
            <a:ahLst/>
            <a:cxnLst/>
            <a:rect l="l" t="t" r="r" b="b"/>
            <a:pathLst>
              <a:path w="7726675" h="6858000">
                <a:moveTo>
                  <a:pt x="2975226" y="5978334"/>
                </a:moveTo>
                <a:cubicBezTo>
                  <a:pt x="3002582" y="5978928"/>
                  <a:pt x="3030286" y="5982273"/>
                  <a:pt x="3058007" y="5988576"/>
                </a:cubicBezTo>
                <a:cubicBezTo>
                  <a:pt x="3279778" y="6038998"/>
                  <a:pt x="3418684" y="6259656"/>
                  <a:pt x="3368261" y="6481427"/>
                </a:cubicBezTo>
                <a:cubicBezTo>
                  <a:pt x="3317839" y="6703198"/>
                  <a:pt x="3097182" y="6842104"/>
                  <a:pt x="2875410" y="6791681"/>
                </a:cubicBezTo>
                <a:cubicBezTo>
                  <a:pt x="2653640" y="6741259"/>
                  <a:pt x="2514734" y="6520601"/>
                  <a:pt x="2565157" y="6298830"/>
                </a:cubicBezTo>
                <a:cubicBezTo>
                  <a:pt x="2609276" y="6104780"/>
                  <a:pt x="2783732" y="5974174"/>
                  <a:pt x="2975226" y="5978334"/>
                </a:cubicBezTo>
                <a:close/>
                <a:moveTo>
                  <a:pt x="542891" y="1298362"/>
                </a:moveTo>
                <a:cubicBezTo>
                  <a:pt x="578216" y="1299129"/>
                  <a:pt x="613991" y="1303448"/>
                  <a:pt x="649789" y="1311587"/>
                </a:cubicBezTo>
                <a:cubicBezTo>
                  <a:pt x="936170" y="1376700"/>
                  <a:pt x="1115545" y="1661643"/>
                  <a:pt x="1050432" y="1948025"/>
                </a:cubicBezTo>
                <a:cubicBezTo>
                  <a:pt x="985319" y="2234407"/>
                  <a:pt x="700376" y="2413781"/>
                  <a:pt x="413995" y="2348669"/>
                </a:cubicBezTo>
                <a:cubicBezTo>
                  <a:pt x="127612" y="2283556"/>
                  <a:pt x="-51762" y="1998612"/>
                  <a:pt x="13351" y="1712231"/>
                </a:cubicBezTo>
                <a:cubicBezTo>
                  <a:pt x="70325" y="1461647"/>
                  <a:pt x="295606" y="1292990"/>
                  <a:pt x="542891" y="1298362"/>
                </a:cubicBezTo>
                <a:close/>
                <a:moveTo>
                  <a:pt x="362049" y="446831"/>
                </a:moveTo>
                <a:cubicBezTo>
                  <a:pt x="382746" y="447281"/>
                  <a:pt x="403706" y="449811"/>
                  <a:pt x="424679" y="454579"/>
                </a:cubicBezTo>
                <a:cubicBezTo>
                  <a:pt x="592463" y="492727"/>
                  <a:pt x="697554" y="659668"/>
                  <a:pt x="659405" y="827452"/>
                </a:cubicBezTo>
                <a:cubicBezTo>
                  <a:pt x="621257" y="995236"/>
                  <a:pt x="454318" y="1100327"/>
                  <a:pt x="286534" y="1062179"/>
                </a:cubicBezTo>
                <a:cubicBezTo>
                  <a:pt x="118749" y="1024031"/>
                  <a:pt x="13658" y="857091"/>
                  <a:pt x="51806" y="689306"/>
                </a:cubicBezTo>
                <a:cubicBezTo>
                  <a:pt x="85186" y="542495"/>
                  <a:pt x="217172" y="443684"/>
                  <a:pt x="362049" y="446831"/>
                </a:cubicBezTo>
                <a:close/>
                <a:moveTo>
                  <a:pt x="688320" y="0"/>
                </a:moveTo>
                <a:lnTo>
                  <a:pt x="5442022" y="0"/>
                </a:lnTo>
                <a:lnTo>
                  <a:pt x="7726675" y="0"/>
                </a:lnTo>
                <a:lnTo>
                  <a:pt x="7726675" y="988372"/>
                </a:lnTo>
                <a:lnTo>
                  <a:pt x="7726675" y="6858000"/>
                </a:lnTo>
                <a:lnTo>
                  <a:pt x="4265234" y="6858000"/>
                </a:lnTo>
                <a:lnTo>
                  <a:pt x="4167452" y="6648946"/>
                </a:lnTo>
                <a:cubicBezTo>
                  <a:pt x="4064668" y="6438534"/>
                  <a:pt x="3951418" y="6237194"/>
                  <a:pt x="3802376" y="6067515"/>
                </a:cubicBezTo>
                <a:cubicBezTo>
                  <a:pt x="3433898" y="5648543"/>
                  <a:pt x="2855445" y="5560200"/>
                  <a:pt x="2314714" y="5492960"/>
                </a:cubicBezTo>
                <a:cubicBezTo>
                  <a:pt x="1689319" y="5415368"/>
                  <a:pt x="1105502" y="5269445"/>
                  <a:pt x="626568" y="4822392"/>
                </a:cubicBezTo>
                <a:cubicBezTo>
                  <a:pt x="42544" y="4277286"/>
                  <a:pt x="59772" y="3691233"/>
                  <a:pt x="462831" y="3184007"/>
                </a:cubicBezTo>
                <a:cubicBezTo>
                  <a:pt x="688845" y="2899538"/>
                  <a:pt x="972083" y="2660548"/>
                  <a:pt x="1228189" y="2399566"/>
                </a:cubicBezTo>
                <a:cubicBezTo>
                  <a:pt x="1460698" y="2161897"/>
                  <a:pt x="1522193" y="1866062"/>
                  <a:pt x="1384674" y="1566341"/>
                </a:cubicBezTo>
                <a:cubicBezTo>
                  <a:pt x="1239184" y="1249484"/>
                  <a:pt x="1095206" y="930335"/>
                  <a:pt x="922279" y="628332"/>
                </a:cubicBezTo>
                <a:cubicBezTo>
                  <a:pt x="805583" y="424593"/>
                  <a:pt x="731712" y="225291"/>
                  <a:pt x="693729" y="33341"/>
                </a:cubicBezTo>
                <a:close/>
              </a:path>
            </a:pathLst>
          </a:custGeom>
        </p:spPr>
      </p:pic>
      <p:pic>
        <p:nvPicPr>
          <p:cNvPr id="5" name="Image 5" descr="Une image contenant logo&#10;&#10;Description générée automatiquement">
            <a:extLst>
              <a:ext uri="{FF2B5EF4-FFF2-40B4-BE49-F238E27FC236}">
                <a16:creationId xmlns:a16="http://schemas.microsoft.com/office/drawing/2014/main" id="{C5CFED28-38AE-9D08-388B-B4966F699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39" y="199666"/>
            <a:ext cx="1771650" cy="1771650"/>
          </a:xfrm>
          <a:prstGeom prst="rect">
            <a:avLst/>
          </a:prstGeom>
        </p:spPr>
      </p:pic>
      <p:sp>
        <p:nvSpPr>
          <p:cNvPr id="7" name="Sous-titre 2">
            <a:extLst>
              <a:ext uri="{FF2B5EF4-FFF2-40B4-BE49-F238E27FC236}">
                <a16:creationId xmlns:a16="http://schemas.microsoft.com/office/drawing/2014/main" id="{38DFD3BD-384D-D6B6-D7F2-42DC043207AB}"/>
              </a:ext>
            </a:extLst>
          </p:cNvPr>
          <p:cNvSpPr txBox="1">
            <a:spLocks/>
          </p:cNvSpPr>
          <p:nvPr/>
        </p:nvSpPr>
        <p:spPr>
          <a:xfrm>
            <a:off x="204331" y="5909285"/>
            <a:ext cx="9753320" cy="7452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fr-FR" sz="2400" dirty="0">
                <a:ea typeface="+mn-lt"/>
                <a:cs typeface="+mn-lt"/>
              </a:rPr>
              <a:t>https://github.com/alaeddine-hash/BookMe.net.git</a:t>
            </a:r>
            <a:endParaRPr lang="fr-FR" sz="2400" dirty="0"/>
          </a:p>
          <a:p>
            <a:endParaRPr lang="fr-FR" sz="2400" dirty="0">
              <a:solidFill>
                <a:srgbClr val="374151"/>
              </a:solidFill>
            </a:endParaRPr>
          </a:p>
        </p:txBody>
      </p:sp>
      <p:pic>
        <p:nvPicPr>
          <p:cNvPr id="10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B7F9C4F7-CDA1-D1D9-FB28-9C5377754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173" y="5749038"/>
            <a:ext cx="1823050" cy="90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A1E130-6CE8-D934-8154-CEABE0B28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155" y="552782"/>
            <a:ext cx="7543067" cy="1652862"/>
          </a:xfrm>
        </p:spPr>
        <p:txBody>
          <a:bodyPr>
            <a:normAutofit/>
          </a:bodyPr>
          <a:lstStyle/>
          <a:p>
            <a:r>
              <a:rPr lang="fr-FR" b="1" dirty="0"/>
              <a:t>Conclusion</a:t>
            </a:r>
            <a:endParaRPr lang="fr-FR" b="1"/>
          </a:p>
          <a:p>
            <a:endParaRPr lang="fr-FR" dirty="0">
              <a:cs typeface="Posterama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F577FE-E53A-8C9C-4D38-EBDF62FEC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156" y="2391995"/>
            <a:ext cx="6481482" cy="31747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ea typeface="+mn-lt"/>
                <a:cs typeface="+mn-lt"/>
              </a:rPr>
              <a:t>In conclusion, </a:t>
            </a:r>
            <a:r>
              <a:rPr lang="fr-FR" err="1">
                <a:ea typeface="+mn-lt"/>
                <a:cs typeface="+mn-lt"/>
              </a:rPr>
              <a:t>BookMe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is</a:t>
            </a:r>
            <a:r>
              <a:rPr lang="fr-FR">
                <a:ea typeface="+mn-lt"/>
                <a:cs typeface="+mn-lt"/>
              </a:rPr>
              <a:t> a </a:t>
            </a:r>
            <a:r>
              <a:rPr lang="fr-FR" err="1">
                <a:ea typeface="+mn-lt"/>
                <a:cs typeface="+mn-lt"/>
              </a:rPr>
              <a:t>comprehensive</a:t>
            </a:r>
            <a:r>
              <a:rPr lang="fr-FR">
                <a:ea typeface="+mn-lt"/>
                <a:cs typeface="+mn-lt"/>
              </a:rPr>
              <a:t> .NET </a:t>
            </a:r>
            <a:r>
              <a:rPr lang="fr-FR" err="1">
                <a:ea typeface="+mn-lt"/>
                <a:cs typeface="+mn-lt"/>
              </a:rPr>
              <a:t>Core</a:t>
            </a:r>
            <a:r>
              <a:rPr lang="fr-FR">
                <a:ea typeface="+mn-lt"/>
                <a:cs typeface="+mn-lt"/>
              </a:rPr>
              <a:t> application </a:t>
            </a:r>
            <a:r>
              <a:rPr lang="fr-FR" err="1">
                <a:ea typeface="+mn-lt"/>
                <a:cs typeface="+mn-lt"/>
              </a:rPr>
              <a:t>that</a:t>
            </a:r>
            <a:r>
              <a:rPr lang="fr-FR">
                <a:ea typeface="+mn-lt"/>
                <a:cs typeface="+mn-lt"/>
              </a:rPr>
              <a:t> showcases efficient use of MVC architecture, </a:t>
            </a:r>
            <a:r>
              <a:rPr lang="fr-FR" err="1">
                <a:ea typeface="+mn-lt"/>
                <a:cs typeface="+mn-lt"/>
              </a:rPr>
              <a:t>database</a:t>
            </a:r>
            <a:r>
              <a:rPr lang="fr-FR">
                <a:ea typeface="+mn-lt"/>
                <a:cs typeface="+mn-lt"/>
              </a:rPr>
              <a:t> interactions </a:t>
            </a:r>
            <a:r>
              <a:rPr lang="fr-FR" err="1">
                <a:ea typeface="+mn-lt"/>
                <a:cs typeface="+mn-lt"/>
              </a:rPr>
              <a:t>with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Entity</a:t>
            </a:r>
            <a:r>
              <a:rPr lang="fr-FR">
                <a:ea typeface="+mn-lt"/>
                <a:cs typeface="+mn-lt"/>
              </a:rPr>
              <a:t> Framework, and user interface design </a:t>
            </a:r>
            <a:r>
              <a:rPr lang="fr-FR" err="1">
                <a:ea typeface="+mn-lt"/>
                <a:cs typeface="+mn-lt"/>
              </a:rPr>
              <a:t>using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Razor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Views</a:t>
            </a:r>
            <a:r>
              <a:rPr lang="fr-FR">
                <a:ea typeface="+mn-lt"/>
                <a:cs typeface="+mn-lt"/>
              </a:rPr>
              <a:t>. </a:t>
            </a:r>
            <a:r>
              <a:rPr lang="fr-FR" err="1">
                <a:ea typeface="+mn-lt"/>
                <a:cs typeface="+mn-lt"/>
              </a:rPr>
              <a:t>I'm</a:t>
            </a:r>
            <a:r>
              <a:rPr lang="fr-FR">
                <a:ea typeface="+mn-lt"/>
                <a:cs typeface="+mn-lt"/>
              </a:rPr>
              <a:t> confident </a:t>
            </a:r>
            <a:r>
              <a:rPr lang="fr-FR" err="1">
                <a:ea typeface="+mn-lt"/>
                <a:cs typeface="+mn-lt"/>
              </a:rPr>
              <a:t>that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this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project</a:t>
            </a:r>
            <a:r>
              <a:rPr lang="fr-FR">
                <a:ea typeface="+mn-lt"/>
                <a:cs typeface="+mn-lt"/>
              </a:rPr>
              <a:t> has a </a:t>
            </a:r>
            <a:r>
              <a:rPr lang="fr-FR" err="1">
                <a:ea typeface="+mn-lt"/>
                <a:cs typeface="+mn-lt"/>
              </a:rPr>
              <a:t>strong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potential</a:t>
            </a:r>
            <a:r>
              <a:rPr lang="fr-FR">
                <a:ea typeface="+mn-lt"/>
                <a:cs typeface="+mn-lt"/>
              </a:rPr>
              <a:t> to </a:t>
            </a:r>
            <a:r>
              <a:rPr lang="fr-FR" err="1">
                <a:ea typeface="+mn-lt"/>
                <a:cs typeface="+mn-lt"/>
              </a:rPr>
              <a:t>be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expanded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with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additional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features</a:t>
            </a:r>
            <a:endParaRPr lang="fr-FR"/>
          </a:p>
        </p:txBody>
      </p:sp>
      <p:pic>
        <p:nvPicPr>
          <p:cNvPr id="5" name="Picture 4" descr="Cubes connected with a red line">
            <a:extLst>
              <a:ext uri="{FF2B5EF4-FFF2-40B4-BE49-F238E27FC236}">
                <a16:creationId xmlns:a16="http://schemas.microsoft.com/office/drawing/2014/main" id="{8BC195C8-3311-944C-FA40-220B50DA0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38" r="16269" b="6"/>
          <a:stretch/>
        </p:blipFill>
        <p:spPr>
          <a:xfrm>
            <a:off x="7505916" y="10"/>
            <a:ext cx="4686083" cy="6356340"/>
          </a:xfrm>
          <a:custGeom>
            <a:avLst/>
            <a:gdLst/>
            <a:ahLst/>
            <a:cxnLst/>
            <a:rect l="l" t="t" r="r" b="b"/>
            <a:pathLst>
              <a:path w="5055914" h="6858000">
                <a:moveTo>
                  <a:pt x="3831617" y="6216451"/>
                </a:moveTo>
                <a:cubicBezTo>
                  <a:pt x="3953208" y="6209320"/>
                  <a:pt x="4067130" y="6288226"/>
                  <a:pt x="4099715" y="6410505"/>
                </a:cubicBezTo>
                <a:cubicBezTo>
                  <a:pt x="4136955" y="6550252"/>
                  <a:pt x="4053856" y="6693729"/>
                  <a:pt x="3914110" y="6730968"/>
                </a:cubicBezTo>
                <a:cubicBezTo>
                  <a:pt x="3774363" y="6768208"/>
                  <a:pt x="3630886" y="6685110"/>
                  <a:pt x="3593646" y="6545362"/>
                </a:cubicBezTo>
                <a:cubicBezTo>
                  <a:pt x="3556406" y="6405615"/>
                  <a:pt x="3639505" y="6262140"/>
                  <a:pt x="3779252" y="6224900"/>
                </a:cubicBezTo>
                <a:cubicBezTo>
                  <a:pt x="3796720" y="6220245"/>
                  <a:pt x="3814247" y="6217470"/>
                  <a:pt x="3831617" y="6216451"/>
                </a:cubicBezTo>
                <a:close/>
                <a:moveTo>
                  <a:pt x="689474" y="4100903"/>
                </a:moveTo>
                <a:cubicBezTo>
                  <a:pt x="893747" y="4088922"/>
                  <a:pt x="1085135" y="4221486"/>
                  <a:pt x="1139878" y="4426914"/>
                </a:cubicBezTo>
                <a:cubicBezTo>
                  <a:pt x="1202441" y="4661689"/>
                  <a:pt x="1062836" y="4902728"/>
                  <a:pt x="828061" y="4965291"/>
                </a:cubicBezTo>
                <a:cubicBezTo>
                  <a:pt x="593286" y="5027854"/>
                  <a:pt x="352246" y="4888249"/>
                  <a:pt x="289683" y="4653474"/>
                </a:cubicBezTo>
                <a:cubicBezTo>
                  <a:pt x="227120" y="4418699"/>
                  <a:pt x="366725" y="4177659"/>
                  <a:pt x="601500" y="4115096"/>
                </a:cubicBezTo>
                <a:cubicBezTo>
                  <a:pt x="630847" y="4107276"/>
                  <a:pt x="660292" y="4102615"/>
                  <a:pt x="689474" y="4100903"/>
                </a:cubicBezTo>
                <a:close/>
                <a:moveTo>
                  <a:pt x="1171015" y="2068580"/>
                </a:moveTo>
                <a:cubicBezTo>
                  <a:pt x="1292606" y="2061448"/>
                  <a:pt x="1406528" y="2140355"/>
                  <a:pt x="1439114" y="2262633"/>
                </a:cubicBezTo>
                <a:cubicBezTo>
                  <a:pt x="1476353" y="2402380"/>
                  <a:pt x="1393254" y="2545856"/>
                  <a:pt x="1253507" y="2583096"/>
                </a:cubicBezTo>
                <a:cubicBezTo>
                  <a:pt x="1113761" y="2620335"/>
                  <a:pt x="970285" y="2537237"/>
                  <a:pt x="933045" y="2397490"/>
                </a:cubicBezTo>
                <a:cubicBezTo>
                  <a:pt x="895805" y="2257743"/>
                  <a:pt x="978904" y="2114267"/>
                  <a:pt x="1118650" y="2077027"/>
                </a:cubicBezTo>
                <a:cubicBezTo>
                  <a:pt x="1136119" y="2072372"/>
                  <a:pt x="1153645" y="2069598"/>
                  <a:pt x="1171015" y="2068580"/>
                </a:cubicBezTo>
                <a:close/>
                <a:moveTo>
                  <a:pt x="4312647" y="0"/>
                </a:moveTo>
                <a:lnTo>
                  <a:pt x="5055914" y="0"/>
                </a:lnTo>
                <a:lnTo>
                  <a:pt x="5055914" y="6858000"/>
                </a:lnTo>
                <a:lnTo>
                  <a:pt x="4943745" y="6858000"/>
                </a:lnTo>
                <a:lnTo>
                  <a:pt x="4927040" y="6855333"/>
                </a:lnTo>
                <a:cubicBezTo>
                  <a:pt x="4887898" y="6846537"/>
                  <a:pt x="4850098" y="6835404"/>
                  <a:pt x="4814299" y="6822025"/>
                </a:cubicBezTo>
                <a:cubicBezTo>
                  <a:pt x="4259053" y="6614528"/>
                  <a:pt x="4299526" y="5909667"/>
                  <a:pt x="3874184" y="5836074"/>
                </a:cubicBezTo>
                <a:cubicBezTo>
                  <a:pt x="3480850" y="5768012"/>
                  <a:pt x="3254878" y="6337209"/>
                  <a:pt x="2875328" y="6241390"/>
                </a:cubicBezTo>
                <a:cubicBezTo>
                  <a:pt x="2511344" y="6149488"/>
                  <a:pt x="2491296" y="5570423"/>
                  <a:pt x="2145161" y="5545578"/>
                </a:cubicBezTo>
                <a:cubicBezTo>
                  <a:pt x="1991460" y="5534539"/>
                  <a:pt x="1867087" y="5638130"/>
                  <a:pt x="1707793" y="5771343"/>
                </a:cubicBezTo>
                <a:cubicBezTo>
                  <a:pt x="1359667" y="6062468"/>
                  <a:pt x="1341379" y="6349988"/>
                  <a:pt x="1110462" y="6502495"/>
                </a:cubicBezTo>
                <a:cubicBezTo>
                  <a:pt x="789862" y="6714223"/>
                  <a:pt x="214317" y="6570976"/>
                  <a:pt x="57999" y="6216901"/>
                </a:cubicBezTo>
                <a:cubicBezTo>
                  <a:pt x="-77331" y="5910359"/>
                  <a:pt x="30639" y="5511830"/>
                  <a:pt x="314411" y="5329367"/>
                </a:cubicBezTo>
                <a:cubicBezTo>
                  <a:pt x="516231" y="5199611"/>
                  <a:pt x="756450" y="5251060"/>
                  <a:pt x="1101747" y="5121744"/>
                </a:cubicBezTo>
                <a:cubicBezTo>
                  <a:pt x="1146011" y="5105174"/>
                  <a:pt x="1871235" y="4827142"/>
                  <a:pt x="1856005" y="4519364"/>
                </a:cubicBezTo>
                <a:cubicBezTo>
                  <a:pt x="1846851" y="4334324"/>
                  <a:pt x="1587506" y="4198827"/>
                  <a:pt x="1409379" y="4105773"/>
                </a:cubicBezTo>
                <a:cubicBezTo>
                  <a:pt x="933111" y="3856944"/>
                  <a:pt x="798808" y="3785719"/>
                  <a:pt x="745557" y="3611321"/>
                </a:cubicBezTo>
                <a:cubicBezTo>
                  <a:pt x="692012" y="3435938"/>
                  <a:pt x="780729" y="3194546"/>
                  <a:pt x="941950" y="3083874"/>
                </a:cubicBezTo>
                <a:cubicBezTo>
                  <a:pt x="1195325" y="2909936"/>
                  <a:pt x="1447296" y="3182836"/>
                  <a:pt x="1844756" y="3031397"/>
                </a:cubicBezTo>
                <a:cubicBezTo>
                  <a:pt x="1897400" y="3011350"/>
                  <a:pt x="2228789" y="2883730"/>
                  <a:pt x="2277829" y="2627401"/>
                </a:cubicBezTo>
                <a:cubicBezTo>
                  <a:pt x="2340675" y="2299009"/>
                  <a:pt x="1929703" y="2153961"/>
                  <a:pt x="1930897" y="1756333"/>
                </a:cubicBezTo>
                <a:cubicBezTo>
                  <a:pt x="1931735" y="1474531"/>
                  <a:pt x="2141809" y="1165537"/>
                  <a:pt x="2405888" y="1049984"/>
                </a:cubicBezTo>
                <a:cubicBezTo>
                  <a:pt x="2823752" y="867144"/>
                  <a:pt x="3112090" y="1284611"/>
                  <a:pt x="3618945" y="1112998"/>
                </a:cubicBezTo>
                <a:cubicBezTo>
                  <a:pt x="3973272" y="993067"/>
                  <a:pt x="4164492" y="676699"/>
                  <a:pt x="4179762" y="650576"/>
                </a:cubicBezTo>
                <a:cubicBezTo>
                  <a:pt x="4315589" y="418228"/>
                  <a:pt x="4284054" y="212550"/>
                  <a:pt x="4306435" y="3050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4245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6CBB56-C561-B5A9-C97F-A527E49E6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155" y="552782"/>
            <a:ext cx="7543067" cy="1652862"/>
          </a:xfrm>
        </p:spPr>
        <p:txBody>
          <a:bodyPr>
            <a:normAutofit/>
          </a:bodyPr>
          <a:lstStyle/>
          <a:p>
            <a:r>
              <a:rPr lang="fr-FR" b="1" dirty="0"/>
              <a:t>Questions and </a:t>
            </a:r>
            <a:r>
              <a:rPr lang="fr-FR" b="1" dirty="0" err="1"/>
              <a:t>Answers</a:t>
            </a:r>
            <a:endParaRPr lang="fr-FR" b="1" err="1"/>
          </a:p>
          <a:p>
            <a:endParaRPr lang="fr-FR">
              <a:cs typeface="Posterama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C619F4-D68C-AE12-61CA-0278082EE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156" y="2391995"/>
            <a:ext cx="6481482" cy="31747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b="1" err="1">
                <a:ea typeface="+mn-lt"/>
                <a:cs typeface="+mn-lt"/>
              </a:rPr>
              <a:t>Thank</a:t>
            </a:r>
            <a:r>
              <a:rPr lang="fr-FR" b="1">
                <a:ea typeface="+mn-lt"/>
                <a:cs typeface="+mn-lt"/>
              </a:rPr>
              <a:t> </a:t>
            </a:r>
            <a:r>
              <a:rPr lang="fr-FR" b="1" err="1">
                <a:ea typeface="+mn-lt"/>
                <a:cs typeface="+mn-lt"/>
              </a:rPr>
              <a:t>you</a:t>
            </a:r>
            <a:r>
              <a:rPr lang="fr-FR" b="1">
                <a:ea typeface="+mn-lt"/>
                <a:cs typeface="+mn-lt"/>
              </a:rPr>
              <a:t> for your attention. I'd be happy to answer any questions </a:t>
            </a:r>
            <a:r>
              <a:rPr lang="fr-FR" b="1" err="1">
                <a:ea typeface="+mn-lt"/>
                <a:cs typeface="+mn-lt"/>
              </a:rPr>
              <a:t>you</a:t>
            </a:r>
            <a:r>
              <a:rPr lang="fr-FR" b="1">
                <a:ea typeface="+mn-lt"/>
                <a:cs typeface="+mn-lt"/>
              </a:rPr>
              <a:t> </a:t>
            </a:r>
            <a:r>
              <a:rPr lang="fr-FR" b="1" err="1">
                <a:ea typeface="+mn-lt"/>
                <a:cs typeface="+mn-lt"/>
              </a:rPr>
              <a:t>might</a:t>
            </a:r>
            <a:r>
              <a:rPr lang="fr-FR" b="1">
                <a:ea typeface="+mn-lt"/>
                <a:cs typeface="+mn-lt"/>
              </a:rPr>
              <a:t> have.</a:t>
            </a:r>
          </a:p>
        </p:txBody>
      </p:sp>
      <p:pic>
        <p:nvPicPr>
          <p:cNvPr id="5" name="Picture 4" descr="Sticky notes with question marks">
            <a:extLst>
              <a:ext uri="{FF2B5EF4-FFF2-40B4-BE49-F238E27FC236}">
                <a16:creationId xmlns:a16="http://schemas.microsoft.com/office/drawing/2014/main" id="{8C138601-CACD-C9C8-CCC1-EECD950CC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70" r="22397" b="7"/>
          <a:stretch/>
        </p:blipFill>
        <p:spPr>
          <a:xfrm>
            <a:off x="7505916" y="10"/>
            <a:ext cx="4686083" cy="6356340"/>
          </a:xfrm>
          <a:custGeom>
            <a:avLst/>
            <a:gdLst/>
            <a:ahLst/>
            <a:cxnLst/>
            <a:rect l="l" t="t" r="r" b="b"/>
            <a:pathLst>
              <a:path w="5055914" h="6858000">
                <a:moveTo>
                  <a:pt x="3831617" y="6216451"/>
                </a:moveTo>
                <a:cubicBezTo>
                  <a:pt x="3953208" y="6209320"/>
                  <a:pt x="4067130" y="6288226"/>
                  <a:pt x="4099715" y="6410505"/>
                </a:cubicBezTo>
                <a:cubicBezTo>
                  <a:pt x="4136955" y="6550252"/>
                  <a:pt x="4053856" y="6693729"/>
                  <a:pt x="3914110" y="6730968"/>
                </a:cubicBezTo>
                <a:cubicBezTo>
                  <a:pt x="3774363" y="6768208"/>
                  <a:pt x="3630886" y="6685110"/>
                  <a:pt x="3593646" y="6545362"/>
                </a:cubicBezTo>
                <a:cubicBezTo>
                  <a:pt x="3556406" y="6405615"/>
                  <a:pt x="3639505" y="6262140"/>
                  <a:pt x="3779252" y="6224900"/>
                </a:cubicBezTo>
                <a:cubicBezTo>
                  <a:pt x="3796720" y="6220245"/>
                  <a:pt x="3814247" y="6217470"/>
                  <a:pt x="3831617" y="6216451"/>
                </a:cubicBezTo>
                <a:close/>
                <a:moveTo>
                  <a:pt x="689474" y="4100903"/>
                </a:moveTo>
                <a:cubicBezTo>
                  <a:pt x="893747" y="4088922"/>
                  <a:pt x="1085135" y="4221486"/>
                  <a:pt x="1139878" y="4426914"/>
                </a:cubicBezTo>
                <a:cubicBezTo>
                  <a:pt x="1202441" y="4661689"/>
                  <a:pt x="1062836" y="4902728"/>
                  <a:pt x="828061" y="4965291"/>
                </a:cubicBezTo>
                <a:cubicBezTo>
                  <a:pt x="593286" y="5027854"/>
                  <a:pt x="352246" y="4888249"/>
                  <a:pt x="289683" y="4653474"/>
                </a:cubicBezTo>
                <a:cubicBezTo>
                  <a:pt x="227120" y="4418699"/>
                  <a:pt x="366725" y="4177659"/>
                  <a:pt x="601500" y="4115096"/>
                </a:cubicBezTo>
                <a:cubicBezTo>
                  <a:pt x="630847" y="4107276"/>
                  <a:pt x="660292" y="4102615"/>
                  <a:pt x="689474" y="4100903"/>
                </a:cubicBezTo>
                <a:close/>
                <a:moveTo>
                  <a:pt x="1171015" y="2068580"/>
                </a:moveTo>
                <a:cubicBezTo>
                  <a:pt x="1292606" y="2061448"/>
                  <a:pt x="1406528" y="2140355"/>
                  <a:pt x="1439114" y="2262633"/>
                </a:cubicBezTo>
                <a:cubicBezTo>
                  <a:pt x="1476353" y="2402380"/>
                  <a:pt x="1393254" y="2545856"/>
                  <a:pt x="1253507" y="2583096"/>
                </a:cubicBezTo>
                <a:cubicBezTo>
                  <a:pt x="1113761" y="2620335"/>
                  <a:pt x="970285" y="2537237"/>
                  <a:pt x="933045" y="2397490"/>
                </a:cubicBezTo>
                <a:cubicBezTo>
                  <a:pt x="895805" y="2257743"/>
                  <a:pt x="978904" y="2114267"/>
                  <a:pt x="1118650" y="2077027"/>
                </a:cubicBezTo>
                <a:cubicBezTo>
                  <a:pt x="1136119" y="2072372"/>
                  <a:pt x="1153645" y="2069598"/>
                  <a:pt x="1171015" y="2068580"/>
                </a:cubicBezTo>
                <a:close/>
                <a:moveTo>
                  <a:pt x="4312647" y="0"/>
                </a:moveTo>
                <a:lnTo>
                  <a:pt x="5055914" y="0"/>
                </a:lnTo>
                <a:lnTo>
                  <a:pt x="5055914" y="6858000"/>
                </a:lnTo>
                <a:lnTo>
                  <a:pt x="4943745" y="6858000"/>
                </a:lnTo>
                <a:lnTo>
                  <a:pt x="4927040" y="6855333"/>
                </a:lnTo>
                <a:cubicBezTo>
                  <a:pt x="4887898" y="6846537"/>
                  <a:pt x="4850098" y="6835404"/>
                  <a:pt x="4814299" y="6822025"/>
                </a:cubicBezTo>
                <a:cubicBezTo>
                  <a:pt x="4259053" y="6614528"/>
                  <a:pt x="4299526" y="5909667"/>
                  <a:pt x="3874184" y="5836074"/>
                </a:cubicBezTo>
                <a:cubicBezTo>
                  <a:pt x="3480850" y="5768012"/>
                  <a:pt x="3254878" y="6337209"/>
                  <a:pt x="2875328" y="6241390"/>
                </a:cubicBezTo>
                <a:cubicBezTo>
                  <a:pt x="2511344" y="6149488"/>
                  <a:pt x="2491296" y="5570423"/>
                  <a:pt x="2145161" y="5545578"/>
                </a:cubicBezTo>
                <a:cubicBezTo>
                  <a:pt x="1991460" y="5534539"/>
                  <a:pt x="1867087" y="5638130"/>
                  <a:pt x="1707793" y="5771343"/>
                </a:cubicBezTo>
                <a:cubicBezTo>
                  <a:pt x="1359667" y="6062468"/>
                  <a:pt x="1341379" y="6349988"/>
                  <a:pt x="1110462" y="6502495"/>
                </a:cubicBezTo>
                <a:cubicBezTo>
                  <a:pt x="789862" y="6714223"/>
                  <a:pt x="214317" y="6570976"/>
                  <a:pt x="57999" y="6216901"/>
                </a:cubicBezTo>
                <a:cubicBezTo>
                  <a:pt x="-77331" y="5910359"/>
                  <a:pt x="30639" y="5511830"/>
                  <a:pt x="314411" y="5329367"/>
                </a:cubicBezTo>
                <a:cubicBezTo>
                  <a:pt x="516231" y="5199611"/>
                  <a:pt x="756450" y="5251060"/>
                  <a:pt x="1101747" y="5121744"/>
                </a:cubicBezTo>
                <a:cubicBezTo>
                  <a:pt x="1146011" y="5105174"/>
                  <a:pt x="1871235" y="4827142"/>
                  <a:pt x="1856005" y="4519364"/>
                </a:cubicBezTo>
                <a:cubicBezTo>
                  <a:pt x="1846851" y="4334324"/>
                  <a:pt x="1587506" y="4198827"/>
                  <a:pt x="1409379" y="4105773"/>
                </a:cubicBezTo>
                <a:cubicBezTo>
                  <a:pt x="933111" y="3856944"/>
                  <a:pt x="798808" y="3785719"/>
                  <a:pt x="745557" y="3611321"/>
                </a:cubicBezTo>
                <a:cubicBezTo>
                  <a:pt x="692012" y="3435938"/>
                  <a:pt x="780729" y="3194546"/>
                  <a:pt x="941950" y="3083874"/>
                </a:cubicBezTo>
                <a:cubicBezTo>
                  <a:pt x="1195325" y="2909936"/>
                  <a:pt x="1447296" y="3182836"/>
                  <a:pt x="1844756" y="3031397"/>
                </a:cubicBezTo>
                <a:cubicBezTo>
                  <a:pt x="1897400" y="3011350"/>
                  <a:pt x="2228789" y="2883730"/>
                  <a:pt x="2277829" y="2627401"/>
                </a:cubicBezTo>
                <a:cubicBezTo>
                  <a:pt x="2340675" y="2299009"/>
                  <a:pt x="1929703" y="2153961"/>
                  <a:pt x="1930897" y="1756333"/>
                </a:cubicBezTo>
                <a:cubicBezTo>
                  <a:pt x="1931735" y="1474531"/>
                  <a:pt x="2141809" y="1165537"/>
                  <a:pt x="2405888" y="1049984"/>
                </a:cubicBezTo>
                <a:cubicBezTo>
                  <a:pt x="2823752" y="867144"/>
                  <a:pt x="3112090" y="1284611"/>
                  <a:pt x="3618945" y="1112998"/>
                </a:cubicBezTo>
                <a:cubicBezTo>
                  <a:pt x="3973272" y="993067"/>
                  <a:pt x="4164492" y="676699"/>
                  <a:pt x="4179762" y="650576"/>
                </a:cubicBezTo>
                <a:cubicBezTo>
                  <a:pt x="4315589" y="418228"/>
                  <a:pt x="4284054" y="212550"/>
                  <a:pt x="4306435" y="3050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688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30B369-E15E-400F-94C0-471CFE553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75692DE-0CEA-2434-C445-C1DE623CB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569" y="552782"/>
            <a:ext cx="5681832" cy="1561096"/>
          </a:xfrm>
        </p:spPr>
        <p:txBody>
          <a:bodyPr>
            <a:normAutofit/>
          </a:bodyPr>
          <a:lstStyle/>
          <a:p>
            <a:r>
              <a:rPr lang="fr-FR" b="1" dirty="0"/>
              <a:t>Introduction</a:t>
            </a:r>
            <a:endParaRPr lang="fr-FR"/>
          </a:p>
          <a:p>
            <a:endParaRPr lang="fr-FR">
              <a:cs typeface="Posteram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3C8F90-7B2A-75B0-4A75-0E5328541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" r="6832"/>
          <a:stretch/>
        </p:blipFill>
        <p:spPr>
          <a:xfrm>
            <a:off x="-10" y="3426289"/>
            <a:ext cx="5655496" cy="3429001"/>
          </a:xfrm>
          <a:custGeom>
            <a:avLst/>
            <a:gdLst/>
            <a:ahLst/>
            <a:cxnLst/>
            <a:rect l="l" t="t" r="r" b="b"/>
            <a:pathLst>
              <a:path w="5655496" h="3429001">
                <a:moveTo>
                  <a:pt x="402799" y="808492"/>
                </a:moveTo>
                <a:cubicBezTo>
                  <a:pt x="681810" y="808492"/>
                  <a:pt x="907993" y="1034675"/>
                  <a:pt x="907993" y="1313687"/>
                </a:cubicBezTo>
                <a:cubicBezTo>
                  <a:pt x="907993" y="1592698"/>
                  <a:pt x="681810" y="1818881"/>
                  <a:pt x="402799" y="1818881"/>
                </a:cubicBezTo>
                <a:cubicBezTo>
                  <a:pt x="263293" y="1818881"/>
                  <a:pt x="136995" y="1762335"/>
                  <a:pt x="45573" y="1670913"/>
                </a:cubicBezTo>
                <a:lnTo>
                  <a:pt x="0" y="1615679"/>
                </a:lnTo>
                <a:lnTo>
                  <a:pt x="0" y="1011695"/>
                </a:lnTo>
                <a:lnTo>
                  <a:pt x="45573" y="956460"/>
                </a:lnTo>
                <a:cubicBezTo>
                  <a:pt x="136995" y="865038"/>
                  <a:pt x="263293" y="808492"/>
                  <a:pt x="402799" y="808492"/>
                </a:cubicBezTo>
                <a:close/>
                <a:moveTo>
                  <a:pt x="4591430" y="491"/>
                </a:moveTo>
                <a:cubicBezTo>
                  <a:pt x="4669259" y="-2429"/>
                  <a:pt x="4753916" y="7233"/>
                  <a:pt x="4835560" y="42030"/>
                </a:cubicBezTo>
                <a:lnTo>
                  <a:pt x="4835233" y="42570"/>
                </a:lnTo>
                <a:cubicBezTo>
                  <a:pt x="4867541" y="56340"/>
                  <a:pt x="4898182" y="73566"/>
                  <a:pt x="4926702" y="93958"/>
                </a:cubicBezTo>
                <a:cubicBezTo>
                  <a:pt x="5130853" y="240176"/>
                  <a:pt x="5217561" y="540987"/>
                  <a:pt x="5135218" y="757828"/>
                </a:cubicBezTo>
                <a:cubicBezTo>
                  <a:pt x="5024289" y="1049694"/>
                  <a:pt x="4687604" y="978672"/>
                  <a:pt x="4456870" y="1325189"/>
                </a:cubicBezTo>
                <a:cubicBezTo>
                  <a:pt x="4335703" y="1507170"/>
                  <a:pt x="4232829" y="1834248"/>
                  <a:pt x="4356803" y="2068774"/>
                </a:cubicBezTo>
                <a:cubicBezTo>
                  <a:pt x="4564311" y="2461284"/>
                  <a:pt x="5215078" y="2227127"/>
                  <a:pt x="5519570" y="2659906"/>
                </a:cubicBezTo>
                <a:cubicBezTo>
                  <a:pt x="5663964" y="2865586"/>
                  <a:pt x="5692878" y="3167455"/>
                  <a:pt x="5608404" y="3400224"/>
                </a:cubicBezTo>
                <a:lnTo>
                  <a:pt x="5595343" y="3429001"/>
                </a:lnTo>
                <a:lnTo>
                  <a:pt x="0" y="3429001"/>
                </a:lnTo>
                <a:lnTo>
                  <a:pt x="0" y="1900707"/>
                </a:lnTo>
                <a:lnTo>
                  <a:pt x="52327" y="1934726"/>
                </a:lnTo>
                <a:cubicBezTo>
                  <a:pt x="176818" y="2018358"/>
                  <a:pt x="317106" y="2111847"/>
                  <a:pt x="533987" y="2120323"/>
                </a:cubicBezTo>
                <a:cubicBezTo>
                  <a:pt x="591192" y="2122515"/>
                  <a:pt x="953862" y="2135522"/>
                  <a:pt x="1102281" y="1914383"/>
                </a:cubicBezTo>
                <a:cubicBezTo>
                  <a:pt x="1292655" y="1631185"/>
                  <a:pt x="964889" y="1330537"/>
                  <a:pt x="1125050" y="957718"/>
                </a:cubicBezTo>
                <a:cubicBezTo>
                  <a:pt x="1238656" y="693449"/>
                  <a:pt x="1559525" y="487382"/>
                  <a:pt x="1853740" y="484583"/>
                </a:cubicBezTo>
                <a:cubicBezTo>
                  <a:pt x="2319189" y="480158"/>
                  <a:pt x="2422813" y="987500"/>
                  <a:pt x="2967347" y="1029185"/>
                </a:cubicBezTo>
                <a:cubicBezTo>
                  <a:pt x="3348017" y="1058391"/>
                  <a:pt x="3654366" y="837511"/>
                  <a:pt x="3679119" y="818991"/>
                </a:cubicBezTo>
                <a:cubicBezTo>
                  <a:pt x="4031973" y="556984"/>
                  <a:pt x="3955147" y="187516"/>
                  <a:pt x="4304746" y="61814"/>
                </a:cubicBezTo>
                <a:cubicBezTo>
                  <a:pt x="4350964" y="45176"/>
                  <a:pt x="4461713" y="5359"/>
                  <a:pt x="4591430" y="491"/>
                </a:cubicBezTo>
                <a:close/>
              </a:path>
            </a:pathLst>
          </a:custGeom>
        </p:spPr>
      </p:pic>
      <p:pic>
        <p:nvPicPr>
          <p:cNvPr id="4" name="Image 5" descr="Une image contenant texte, signe&#10;&#10;Description générée automatiquement">
            <a:extLst>
              <a:ext uri="{FF2B5EF4-FFF2-40B4-BE49-F238E27FC236}">
                <a16:creationId xmlns:a16="http://schemas.microsoft.com/office/drawing/2014/main" id="{6B8374E9-574D-AF47-B574-C7242B9495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27" r="-1" b="12477"/>
          <a:stretch/>
        </p:blipFill>
        <p:spPr>
          <a:xfrm>
            <a:off x="7" y="1"/>
            <a:ext cx="4238047" cy="3470765"/>
          </a:xfrm>
          <a:custGeom>
            <a:avLst/>
            <a:gdLst/>
            <a:ahLst/>
            <a:cxnLst/>
            <a:rect l="l" t="t" r="r" b="b"/>
            <a:pathLst>
              <a:path w="6734174" h="5514977">
                <a:moveTo>
                  <a:pt x="1077007" y="4987440"/>
                </a:moveTo>
                <a:cubicBezTo>
                  <a:pt x="1094537" y="4990273"/>
                  <a:pt x="1112073" y="4996453"/>
                  <a:pt x="1128635" y="5006199"/>
                </a:cubicBezTo>
                <a:cubicBezTo>
                  <a:pt x="1194883" y="5045182"/>
                  <a:pt x="1220457" y="5126442"/>
                  <a:pt x="1185757" y="5187698"/>
                </a:cubicBezTo>
                <a:cubicBezTo>
                  <a:pt x="1151058" y="5248954"/>
                  <a:pt x="1069223" y="5267011"/>
                  <a:pt x="1002975" y="5228028"/>
                </a:cubicBezTo>
                <a:cubicBezTo>
                  <a:pt x="936728" y="5189045"/>
                  <a:pt x="911153" y="5107785"/>
                  <a:pt x="945853" y="5046529"/>
                </a:cubicBezTo>
                <a:cubicBezTo>
                  <a:pt x="963203" y="5015901"/>
                  <a:pt x="992337" y="4996072"/>
                  <a:pt x="1025413" y="4988775"/>
                </a:cubicBezTo>
                <a:cubicBezTo>
                  <a:pt x="1041952" y="4985125"/>
                  <a:pt x="1059476" y="4984609"/>
                  <a:pt x="1077007" y="4987440"/>
                </a:cubicBezTo>
                <a:close/>
                <a:moveTo>
                  <a:pt x="474762" y="4590962"/>
                </a:moveTo>
                <a:cubicBezTo>
                  <a:pt x="500491" y="4587824"/>
                  <a:pt x="527063" y="4588310"/>
                  <a:pt x="553642" y="4592604"/>
                </a:cubicBezTo>
                <a:cubicBezTo>
                  <a:pt x="589081" y="4598329"/>
                  <a:pt x="624531" y="4610823"/>
                  <a:pt x="658012" y="4630525"/>
                </a:cubicBezTo>
                <a:cubicBezTo>
                  <a:pt x="791935" y="4709331"/>
                  <a:pt x="843635" y="4873604"/>
                  <a:pt x="773488" y="4997438"/>
                </a:cubicBezTo>
                <a:cubicBezTo>
                  <a:pt x="703339" y="5121271"/>
                  <a:pt x="537907" y="5157774"/>
                  <a:pt x="403983" y="5078968"/>
                </a:cubicBezTo>
                <a:cubicBezTo>
                  <a:pt x="270060" y="5000162"/>
                  <a:pt x="218360" y="4835889"/>
                  <a:pt x="288508" y="4712055"/>
                </a:cubicBezTo>
                <a:cubicBezTo>
                  <a:pt x="327966" y="4642398"/>
                  <a:pt x="397573" y="4600375"/>
                  <a:pt x="474762" y="4590962"/>
                </a:cubicBezTo>
                <a:close/>
                <a:moveTo>
                  <a:pt x="0" y="0"/>
                </a:moveTo>
                <a:lnTo>
                  <a:pt x="952983" y="0"/>
                </a:lnTo>
                <a:lnTo>
                  <a:pt x="2081055" y="0"/>
                </a:lnTo>
                <a:lnTo>
                  <a:pt x="2263577" y="150988"/>
                </a:lnTo>
                <a:cubicBezTo>
                  <a:pt x="2504052" y="338565"/>
                  <a:pt x="2728791" y="577550"/>
                  <a:pt x="2992530" y="694885"/>
                </a:cubicBezTo>
                <a:cubicBezTo>
                  <a:pt x="3318395" y="839609"/>
                  <a:pt x="3657608" y="716866"/>
                  <a:pt x="3970058" y="592698"/>
                </a:cubicBezTo>
                <a:cubicBezTo>
                  <a:pt x="4331373" y="448982"/>
                  <a:pt x="4690914" y="359985"/>
                  <a:pt x="5084944" y="488161"/>
                </a:cubicBezTo>
                <a:cubicBezTo>
                  <a:pt x="5565424" y="644433"/>
                  <a:pt x="5733507" y="1009888"/>
                  <a:pt x="5669311" y="1444982"/>
                </a:cubicBezTo>
                <a:cubicBezTo>
                  <a:pt x="5633326" y="1688985"/>
                  <a:pt x="5552663" y="1922553"/>
                  <a:pt x="5493314" y="2161331"/>
                </a:cubicBezTo>
                <a:cubicBezTo>
                  <a:pt x="5439656" y="2378561"/>
                  <a:pt x="5495983" y="2579198"/>
                  <a:pt x="5660990" y="2721315"/>
                </a:cubicBezTo>
                <a:cubicBezTo>
                  <a:pt x="5835491" y="2871524"/>
                  <a:pt x="6009868" y="3023606"/>
                  <a:pt x="6194694" y="3156288"/>
                </a:cubicBezTo>
                <a:cubicBezTo>
                  <a:pt x="6992820" y="3729094"/>
                  <a:pt x="6788369" y="4727029"/>
                  <a:pt x="6332492" y="5124196"/>
                </a:cubicBezTo>
                <a:cubicBezTo>
                  <a:pt x="5760173" y="5622336"/>
                  <a:pt x="5107042" y="5619729"/>
                  <a:pt x="4441677" y="5255068"/>
                </a:cubicBezTo>
                <a:cubicBezTo>
                  <a:pt x="4173482" y="5108729"/>
                  <a:pt x="3929482" y="4905798"/>
                  <a:pt x="3670848" y="4735132"/>
                </a:cubicBezTo>
                <a:cubicBezTo>
                  <a:pt x="3306542" y="4495539"/>
                  <a:pt x="2914030" y="4470019"/>
                  <a:pt x="2584477" y="4836478"/>
                </a:cubicBezTo>
                <a:cubicBezTo>
                  <a:pt x="2461558" y="4973117"/>
                  <a:pt x="2326491" y="5118013"/>
                  <a:pt x="2168844" y="5190252"/>
                </a:cubicBezTo>
                <a:cubicBezTo>
                  <a:pt x="1762360" y="5376523"/>
                  <a:pt x="1372544" y="5223527"/>
                  <a:pt x="1038433" y="4794945"/>
                </a:cubicBezTo>
                <a:cubicBezTo>
                  <a:pt x="904350" y="4623011"/>
                  <a:pt x="765802" y="4432532"/>
                  <a:pt x="552043" y="4416221"/>
                </a:cubicBezTo>
                <a:cubicBezTo>
                  <a:pt x="379074" y="4403135"/>
                  <a:pt x="204522" y="4409418"/>
                  <a:pt x="31608" y="4426144"/>
                </a:cubicBezTo>
                <a:lnTo>
                  <a:pt x="0" y="4429791"/>
                </a:lnTo>
                <a:close/>
              </a:path>
            </a:pathLst>
          </a:cu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C83968-8E9C-B8FB-1D38-4F036C9F6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6506" y="2391994"/>
            <a:ext cx="5667130" cy="36430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err="1">
                <a:ea typeface="+mn-lt"/>
                <a:cs typeface="+mn-lt"/>
              </a:rPr>
              <a:t>Welcome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everyone</a:t>
            </a:r>
            <a:r>
              <a:rPr lang="fr-FR">
                <a:ea typeface="+mn-lt"/>
                <a:cs typeface="+mn-lt"/>
              </a:rPr>
              <a:t>, </a:t>
            </a:r>
            <a:r>
              <a:rPr lang="fr-FR" err="1">
                <a:ea typeface="+mn-lt"/>
                <a:cs typeface="+mn-lt"/>
              </a:rPr>
              <a:t>today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I'm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going</a:t>
            </a:r>
            <a:r>
              <a:rPr lang="fr-FR">
                <a:ea typeface="+mn-lt"/>
                <a:cs typeface="+mn-lt"/>
              </a:rPr>
              <a:t> to </a:t>
            </a:r>
            <a:r>
              <a:rPr lang="fr-FR" err="1">
                <a:ea typeface="+mn-lt"/>
                <a:cs typeface="+mn-lt"/>
              </a:rPr>
              <a:t>present</a:t>
            </a:r>
            <a:r>
              <a:rPr lang="fr-FR">
                <a:ea typeface="+mn-lt"/>
                <a:cs typeface="+mn-lt"/>
              </a:rPr>
              <a:t> '</a:t>
            </a:r>
            <a:r>
              <a:rPr lang="fr-FR" err="1">
                <a:ea typeface="+mn-lt"/>
                <a:cs typeface="+mn-lt"/>
              </a:rPr>
              <a:t>BookMe</a:t>
            </a:r>
            <a:r>
              <a:rPr lang="fr-FR">
                <a:ea typeface="+mn-lt"/>
                <a:cs typeface="+mn-lt"/>
              </a:rPr>
              <a:t>', a web application </a:t>
            </a:r>
            <a:r>
              <a:rPr lang="fr-FR" err="1">
                <a:ea typeface="+mn-lt"/>
                <a:cs typeface="+mn-lt"/>
              </a:rPr>
              <a:t>built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using</a:t>
            </a:r>
            <a:r>
              <a:rPr lang="fr-FR">
                <a:ea typeface="+mn-lt"/>
                <a:cs typeface="+mn-lt"/>
              </a:rPr>
              <a:t> the .NET </a:t>
            </a:r>
            <a:r>
              <a:rPr lang="fr-FR" err="1">
                <a:ea typeface="+mn-lt"/>
                <a:cs typeface="+mn-lt"/>
              </a:rPr>
              <a:t>Core</a:t>
            </a:r>
            <a:r>
              <a:rPr lang="fr-FR">
                <a:ea typeface="+mn-lt"/>
                <a:cs typeface="+mn-lt"/>
              </a:rPr>
              <a:t> MVC </a:t>
            </a:r>
            <a:r>
              <a:rPr lang="fr-FR" err="1">
                <a:ea typeface="+mn-lt"/>
                <a:cs typeface="+mn-lt"/>
              </a:rPr>
              <a:t>framework</a:t>
            </a:r>
            <a:r>
              <a:rPr lang="fr-FR">
                <a:ea typeface="+mn-lt"/>
                <a:cs typeface="+mn-lt"/>
              </a:rPr>
              <a:t>. </a:t>
            </a:r>
            <a:r>
              <a:rPr lang="fr-FR" err="1">
                <a:ea typeface="+mn-lt"/>
                <a:cs typeface="+mn-lt"/>
              </a:rPr>
              <a:t>It's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designed</a:t>
            </a:r>
            <a:r>
              <a:rPr lang="fr-FR">
                <a:ea typeface="+mn-lt"/>
                <a:cs typeface="+mn-lt"/>
              </a:rPr>
              <a:t> to </a:t>
            </a:r>
            <a:r>
              <a:rPr lang="fr-FR" err="1">
                <a:ea typeface="+mn-lt"/>
                <a:cs typeface="+mn-lt"/>
              </a:rPr>
              <a:t>provide</a:t>
            </a:r>
            <a:r>
              <a:rPr lang="fr-FR">
                <a:ea typeface="+mn-lt"/>
                <a:cs typeface="+mn-lt"/>
              </a:rPr>
              <a:t> a user-</a:t>
            </a:r>
            <a:r>
              <a:rPr lang="fr-FR" err="1">
                <a:ea typeface="+mn-lt"/>
                <a:cs typeface="+mn-lt"/>
              </a:rPr>
              <a:t>friendly</a:t>
            </a:r>
            <a:r>
              <a:rPr lang="fr-FR">
                <a:ea typeface="+mn-lt"/>
                <a:cs typeface="+mn-lt"/>
              </a:rPr>
              <a:t> interface for book fans to explore and </a:t>
            </a:r>
            <a:r>
              <a:rPr lang="fr-FR" err="1">
                <a:ea typeface="+mn-lt"/>
                <a:cs typeface="+mn-lt"/>
              </a:rPr>
              <a:t>learn</a:t>
            </a:r>
            <a:r>
              <a:rPr lang="fr-FR">
                <a:ea typeface="+mn-lt"/>
                <a:cs typeface="+mn-lt"/>
              </a:rPr>
              <a:t> about </a:t>
            </a:r>
            <a:r>
              <a:rPr lang="fr-FR" err="1">
                <a:ea typeface="+mn-lt"/>
                <a:cs typeface="+mn-lt"/>
              </a:rPr>
              <a:t>various</a:t>
            </a:r>
            <a:r>
              <a:rPr lang="fr-FR">
                <a:ea typeface="+mn-lt"/>
                <a:cs typeface="+mn-lt"/>
              </a:rPr>
              <a:t> books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6883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7C55BE-BCB2-4F56-A639-2B2F2FFA5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369169" cy="1591902"/>
          </a:xfrm>
        </p:spPr>
        <p:txBody>
          <a:bodyPr>
            <a:normAutofit/>
          </a:bodyPr>
          <a:lstStyle/>
          <a:p>
            <a:r>
              <a:rPr lang="fr-FR" b="1" dirty="0" err="1"/>
              <a:t>Purpose</a:t>
            </a:r>
            <a:r>
              <a:rPr lang="fr-FR" b="1" dirty="0"/>
              <a:t> and Objectives</a:t>
            </a:r>
            <a:endParaRPr lang="fr-FR"/>
          </a:p>
          <a:p>
            <a:endParaRPr lang="fr-FR">
              <a:cs typeface="Posterama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3430AC-FC4E-D060-4B2F-966825E03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5355276" cy="31747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ea typeface="+mn-lt"/>
                <a:cs typeface="+mn-lt"/>
              </a:rPr>
              <a:t>The </a:t>
            </a:r>
            <a:r>
              <a:rPr lang="fr-FR" err="1">
                <a:ea typeface="+mn-lt"/>
                <a:cs typeface="+mn-lt"/>
              </a:rPr>
              <a:t>aim</a:t>
            </a:r>
            <a:r>
              <a:rPr lang="fr-FR">
                <a:ea typeface="+mn-lt"/>
                <a:cs typeface="+mn-lt"/>
              </a:rPr>
              <a:t> of </a:t>
            </a:r>
            <a:r>
              <a:rPr lang="fr-FR" err="1">
                <a:ea typeface="+mn-lt"/>
                <a:cs typeface="+mn-lt"/>
              </a:rPr>
              <a:t>BookMe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is</a:t>
            </a:r>
            <a:r>
              <a:rPr lang="fr-FR">
                <a:ea typeface="+mn-lt"/>
                <a:cs typeface="+mn-lt"/>
              </a:rPr>
              <a:t> to </a:t>
            </a:r>
            <a:r>
              <a:rPr lang="fr-FR" err="1">
                <a:ea typeface="+mn-lt"/>
                <a:cs typeface="+mn-lt"/>
              </a:rPr>
              <a:t>create</a:t>
            </a:r>
            <a:r>
              <a:rPr lang="fr-FR">
                <a:ea typeface="+mn-lt"/>
                <a:cs typeface="+mn-lt"/>
              </a:rPr>
              <a:t> a platform </a:t>
            </a:r>
            <a:r>
              <a:rPr lang="fr-FR" err="1">
                <a:ea typeface="+mn-lt"/>
                <a:cs typeface="+mn-lt"/>
              </a:rPr>
              <a:t>where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users</a:t>
            </a:r>
            <a:r>
              <a:rPr lang="fr-FR">
                <a:ea typeface="+mn-lt"/>
                <a:cs typeface="+mn-lt"/>
              </a:rPr>
              <a:t> can </a:t>
            </a:r>
            <a:r>
              <a:rPr lang="fr-FR" err="1">
                <a:ea typeface="+mn-lt"/>
                <a:cs typeface="+mn-lt"/>
              </a:rPr>
              <a:t>browse</a:t>
            </a:r>
            <a:r>
              <a:rPr lang="fr-FR">
                <a:ea typeface="+mn-lt"/>
                <a:cs typeface="+mn-lt"/>
              </a:rPr>
              <a:t> a </a:t>
            </a:r>
            <a:r>
              <a:rPr lang="fr-FR" err="1">
                <a:ea typeface="+mn-lt"/>
                <a:cs typeface="+mn-lt"/>
              </a:rPr>
              <a:t>wide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variety</a:t>
            </a:r>
            <a:r>
              <a:rPr lang="fr-FR">
                <a:ea typeface="+mn-lt"/>
                <a:cs typeface="+mn-lt"/>
              </a:rPr>
              <a:t> of books, </a:t>
            </a:r>
            <a:r>
              <a:rPr lang="fr-FR" err="1">
                <a:ea typeface="+mn-lt"/>
                <a:cs typeface="+mn-lt"/>
              </a:rPr>
              <a:t>view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detailed</a:t>
            </a:r>
            <a:r>
              <a:rPr lang="fr-FR">
                <a:ea typeface="+mn-lt"/>
                <a:cs typeface="+mn-lt"/>
              </a:rPr>
              <a:t> descriptions, and sort books by </a:t>
            </a:r>
            <a:r>
              <a:rPr lang="fr-FR" err="1">
                <a:ea typeface="+mn-lt"/>
                <a:cs typeface="+mn-lt"/>
              </a:rPr>
              <a:t>themes</a:t>
            </a:r>
            <a:r>
              <a:rPr lang="fr-FR">
                <a:ea typeface="+mn-lt"/>
                <a:cs typeface="+mn-lt"/>
              </a:rPr>
              <a:t>. The objective of </a:t>
            </a:r>
            <a:r>
              <a:rPr lang="fr-FR" err="1">
                <a:ea typeface="+mn-lt"/>
                <a:cs typeface="+mn-lt"/>
              </a:rPr>
              <a:t>this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project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was</a:t>
            </a:r>
            <a:r>
              <a:rPr lang="fr-FR">
                <a:ea typeface="+mn-lt"/>
                <a:cs typeface="+mn-lt"/>
              </a:rPr>
              <a:t> to </a:t>
            </a:r>
            <a:r>
              <a:rPr lang="fr-FR" err="1">
                <a:ea typeface="+mn-lt"/>
                <a:cs typeface="+mn-lt"/>
              </a:rPr>
              <a:t>learn</a:t>
            </a:r>
            <a:r>
              <a:rPr lang="fr-FR">
                <a:ea typeface="+mn-lt"/>
                <a:cs typeface="+mn-lt"/>
              </a:rPr>
              <a:t> and </a:t>
            </a:r>
            <a:r>
              <a:rPr lang="fr-FR" err="1">
                <a:ea typeface="+mn-lt"/>
                <a:cs typeface="+mn-lt"/>
              </a:rPr>
              <a:t>apply</a:t>
            </a:r>
            <a:r>
              <a:rPr lang="fr-FR">
                <a:ea typeface="+mn-lt"/>
                <a:cs typeface="+mn-lt"/>
              </a:rPr>
              <a:t> .NET </a:t>
            </a:r>
            <a:r>
              <a:rPr lang="fr-FR" err="1">
                <a:ea typeface="+mn-lt"/>
                <a:cs typeface="+mn-lt"/>
              </a:rPr>
              <a:t>Core</a:t>
            </a:r>
            <a:r>
              <a:rPr lang="fr-FR">
                <a:ea typeface="+mn-lt"/>
                <a:cs typeface="+mn-lt"/>
              </a:rPr>
              <a:t> concepts in a real-world application</a:t>
            </a:r>
            <a:endParaRPr lang="fr-FR"/>
          </a:p>
        </p:txBody>
      </p:sp>
      <p:pic>
        <p:nvPicPr>
          <p:cNvPr id="5" name="Picture 4" descr="A top view of books with different cover colours">
            <a:extLst>
              <a:ext uri="{FF2B5EF4-FFF2-40B4-BE49-F238E27FC236}">
                <a16:creationId xmlns:a16="http://schemas.microsoft.com/office/drawing/2014/main" id="{752671F1-BA37-56D5-EE7B-5092F6AEB6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3" r="6292" b="11"/>
          <a:stretch/>
        </p:blipFill>
        <p:spPr>
          <a:xfrm>
            <a:off x="6364448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391440" y="4232571"/>
                </a:moveTo>
                <a:cubicBezTo>
                  <a:pt x="581049" y="4232571"/>
                  <a:pt x="734757" y="4386279"/>
                  <a:pt x="734757" y="4575888"/>
                </a:cubicBezTo>
                <a:cubicBezTo>
                  <a:pt x="734757" y="4765497"/>
                  <a:pt x="581049" y="4919205"/>
                  <a:pt x="391440" y="4919205"/>
                </a:cubicBezTo>
                <a:cubicBezTo>
                  <a:pt x="201831" y="4919205"/>
                  <a:pt x="48123" y="4765497"/>
                  <a:pt x="48123" y="4575888"/>
                </a:cubicBezTo>
                <a:cubicBezTo>
                  <a:pt x="48123" y="4386279"/>
                  <a:pt x="201831" y="4232571"/>
                  <a:pt x="391440" y="4232571"/>
                </a:cubicBezTo>
                <a:close/>
                <a:moveTo>
                  <a:pt x="247368" y="1806694"/>
                </a:moveTo>
                <a:cubicBezTo>
                  <a:pt x="383986" y="1806694"/>
                  <a:pt x="494736" y="1917444"/>
                  <a:pt x="494736" y="2054062"/>
                </a:cubicBezTo>
                <a:cubicBezTo>
                  <a:pt x="494736" y="2190680"/>
                  <a:pt x="383986" y="2301430"/>
                  <a:pt x="247368" y="2301430"/>
                </a:cubicBezTo>
                <a:cubicBezTo>
                  <a:pt x="110750" y="2301430"/>
                  <a:pt x="0" y="2190680"/>
                  <a:pt x="0" y="2054062"/>
                </a:cubicBezTo>
                <a:cubicBezTo>
                  <a:pt x="0" y="1917444"/>
                  <a:pt x="110750" y="1806694"/>
                  <a:pt x="247368" y="1806694"/>
                </a:cubicBezTo>
                <a:close/>
                <a:moveTo>
                  <a:pt x="247369" y="1294715"/>
                </a:moveTo>
                <a:cubicBezTo>
                  <a:pt x="326938" y="1294715"/>
                  <a:pt x="391441" y="1359218"/>
                  <a:pt x="391441" y="1438787"/>
                </a:cubicBezTo>
                <a:cubicBezTo>
                  <a:pt x="391441" y="1518356"/>
                  <a:pt x="326938" y="1582859"/>
                  <a:pt x="247369" y="1582859"/>
                </a:cubicBezTo>
                <a:cubicBezTo>
                  <a:pt x="167800" y="1582859"/>
                  <a:pt x="103297" y="1518356"/>
                  <a:pt x="103297" y="1438787"/>
                </a:cubicBezTo>
                <a:cubicBezTo>
                  <a:pt x="103297" y="1359218"/>
                  <a:pt x="167800" y="1294715"/>
                  <a:pt x="247369" y="1294715"/>
                </a:cubicBezTo>
                <a:close/>
                <a:moveTo>
                  <a:pt x="480671" y="0"/>
                </a:moveTo>
                <a:lnTo>
                  <a:pt x="5827552" y="0"/>
                </a:lnTo>
                <a:lnTo>
                  <a:pt x="5827552" y="6858000"/>
                </a:lnTo>
                <a:lnTo>
                  <a:pt x="5825818" y="6858000"/>
                </a:lnTo>
                <a:lnTo>
                  <a:pt x="236731" y="6858000"/>
                </a:lnTo>
                <a:lnTo>
                  <a:pt x="225831" y="6841105"/>
                </a:lnTo>
                <a:cubicBezTo>
                  <a:pt x="35993" y="6490332"/>
                  <a:pt x="58970" y="6027176"/>
                  <a:pt x="314550" y="5720066"/>
                </a:cubicBezTo>
                <a:cubicBezTo>
                  <a:pt x="1530043" y="4259025"/>
                  <a:pt x="615593" y="4079388"/>
                  <a:pt x="503588" y="3464278"/>
                </a:cubicBezTo>
                <a:cubicBezTo>
                  <a:pt x="330606" y="2514465"/>
                  <a:pt x="722867" y="2276432"/>
                  <a:pt x="675681" y="1809180"/>
                </a:cubicBezTo>
                <a:cubicBezTo>
                  <a:pt x="624359" y="1301070"/>
                  <a:pt x="219491" y="1102027"/>
                  <a:pt x="245003" y="646882"/>
                </a:cubicBezTo>
                <a:cubicBezTo>
                  <a:pt x="249830" y="424885"/>
                  <a:pt x="318025" y="228632"/>
                  <a:pt x="431196" y="6414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01960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7289D1-60A6-4A7B-BB04-440EA6BEF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715C9E2-54E2-E06A-7479-287143D18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264946"/>
            <a:ext cx="5934075" cy="2954879"/>
          </a:xfrm>
        </p:spPr>
        <p:txBody>
          <a:bodyPr anchor="ctr">
            <a:normAutofit/>
          </a:bodyPr>
          <a:lstStyle/>
          <a:p>
            <a:r>
              <a:rPr lang="fr-FR" sz="5400" b="1"/>
              <a:t>Technologies Used</a:t>
            </a:r>
            <a:endParaRPr lang="fr-FR" sz="5400">
              <a:cs typeface="Posterama"/>
            </a:endParaRPr>
          </a:p>
          <a:p>
            <a:endParaRPr lang="fr-FR" sz="5400">
              <a:cs typeface="Posterama"/>
            </a:endParaRPr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6CCFFA77-400C-15DC-72BC-D1CC6B2AE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" b="2"/>
          <a:stretch/>
        </p:blipFill>
        <p:spPr>
          <a:xfrm>
            <a:off x="20" y="10"/>
            <a:ext cx="4850809" cy="2722212"/>
          </a:xfrm>
          <a:custGeom>
            <a:avLst/>
            <a:gdLst/>
            <a:ahLst/>
            <a:cxnLst/>
            <a:rect l="l" t="t" r="r" b="b"/>
            <a:pathLst>
              <a:path w="4850829" h="2722222">
                <a:moveTo>
                  <a:pt x="1356063" y="2334472"/>
                </a:moveTo>
                <a:cubicBezTo>
                  <a:pt x="1463137" y="2334472"/>
                  <a:pt x="1549938" y="2421273"/>
                  <a:pt x="1549938" y="2528347"/>
                </a:cubicBezTo>
                <a:cubicBezTo>
                  <a:pt x="1549938" y="2635421"/>
                  <a:pt x="1463137" y="2722222"/>
                  <a:pt x="1356063" y="2722222"/>
                </a:cubicBezTo>
                <a:cubicBezTo>
                  <a:pt x="1248989" y="2722222"/>
                  <a:pt x="1162188" y="2635421"/>
                  <a:pt x="1162188" y="2528347"/>
                </a:cubicBezTo>
                <a:cubicBezTo>
                  <a:pt x="1162188" y="2421273"/>
                  <a:pt x="1248989" y="2334472"/>
                  <a:pt x="1356063" y="2334472"/>
                </a:cubicBezTo>
                <a:close/>
                <a:moveTo>
                  <a:pt x="3794643" y="1852703"/>
                </a:moveTo>
                <a:cubicBezTo>
                  <a:pt x="3981216" y="1852703"/>
                  <a:pt x="4132464" y="2003951"/>
                  <a:pt x="4132464" y="2190525"/>
                </a:cubicBezTo>
                <a:cubicBezTo>
                  <a:pt x="4132464" y="2377099"/>
                  <a:pt x="3981216" y="2528347"/>
                  <a:pt x="3794643" y="2528347"/>
                </a:cubicBezTo>
                <a:cubicBezTo>
                  <a:pt x="3608069" y="2528347"/>
                  <a:pt x="3456821" y="2377099"/>
                  <a:pt x="3456821" y="2190525"/>
                </a:cubicBezTo>
                <a:cubicBezTo>
                  <a:pt x="3456821" y="2003951"/>
                  <a:pt x="3608069" y="1852703"/>
                  <a:pt x="3794643" y="1852703"/>
                </a:cubicBezTo>
                <a:close/>
                <a:moveTo>
                  <a:pt x="0" y="0"/>
                </a:moveTo>
                <a:lnTo>
                  <a:pt x="4324377" y="0"/>
                </a:lnTo>
                <a:lnTo>
                  <a:pt x="4327199" y="8646"/>
                </a:lnTo>
                <a:cubicBezTo>
                  <a:pt x="4447647" y="296819"/>
                  <a:pt x="4863382" y="502880"/>
                  <a:pt x="4850538" y="914706"/>
                </a:cubicBezTo>
                <a:cubicBezTo>
                  <a:pt x="4841676" y="1189798"/>
                  <a:pt x="4644929" y="1474333"/>
                  <a:pt x="4404713" y="1581064"/>
                </a:cubicBezTo>
                <a:cubicBezTo>
                  <a:pt x="4036243" y="1744480"/>
                  <a:pt x="3758948" y="1404966"/>
                  <a:pt x="3451772" y="1577676"/>
                </a:cubicBezTo>
                <a:cubicBezTo>
                  <a:pt x="3196874" y="1720996"/>
                  <a:pt x="3236370" y="2105477"/>
                  <a:pt x="2931688" y="2387917"/>
                </a:cubicBezTo>
                <a:cubicBezTo>
                  <a:pt x="2703940" y="2599106"/>
                  <a:pt x="2452618" y="2582043"/>
                  <a:pt x="2170764" y="2549169"/>
                </a:cubicBezTo>
                <a:cubicBezTo>
                  <a:pt x="1789926" y="2504594"/>
                  <a:pt x="1780230" y="2259548"/>
                  <a:pt x="1456723" y="2209886"/>
                </a:cubicBezTo>
                <a:cubicBezTo>
                  <a:pt x="938069" y="2130184"/>
                  <a:pt x="668341" y="2713029"/>
                  <a:pt x="245522" y="2702108"/>
                </a:cubicBezTo>
                <a:cubicBezTo>
                  <a:pt x="217334" y="2701380"/>
                  <a:pt x="188466" y="2698013"/>
                  <a:pt x="158798" y="2691634"/>
                </a:cubicBezTo>
                <a:cubicBezTo>
                  <a:pt x="122186" y="2683747"/>
                  <a:pt x="86493" y="2671643"/>
                  <a:pt x="51966" y="2655923"/>
                </a:cubicBezTo>
                <a:lnTo>
                  <a:pt x="0" y="2626047"/>
                </a:lnTo>
                <a:close/>
              </a:path>
            </a:pathLst>
          </a:custGeom>
        </p:spPr>
      </p:pic>
      <p:pic>
        <p:nvPicPr>
          <p:cNvPr id="4" name="Image 5">
            <a:extLst>
              <a:ext uri="{FF2B5EF4-FFF2-40B4-BE49-F238E27FC236}">
                <a16:creationId xmlns:a16="http://schemas.microsoft.com/office/drawing/2014/main" id="{37794CB5-6DF1-13C1-C3F8-382AAACA1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46" b="22039"/>
          <a:stretch/>
        </p:blipFill>
        <p:spPr>
          <a:xfrm>
            <a:off x="5633613" y="10"/>
            <a:ext cx="6272019" cy="3037388"/>
          </a:xfrm>
          <a:custGeom>
            <a:avLst/>
            <a:gdLst/>
            <a:ahLst/>
            <a:cxnLst/>
            <a:rect l="l" t="t" r="r" b="b"/>
            <a:pathLst>
              <a:path w="4991611" h="2417325">
                <a:moveTo>
                  <a:pt x="1698515" y="1777228"/>
                </a:moveTo>
                <a:cubicBezTo>
                  <a:pt x="1741089" y="1769773"/>
                  <a:pt x="1786507" y="1778559"/>
                  <a:pt x="1824679" y="1805354"/>
                </a:cubicBezTo>
                <a:cubicBezTo>
                  <a:pt x="1901020" y="1858944"/>
                  <a:pt x="1919464" y="1964275"/>
                  <a:pt x="1865874" y="2040617"/>
                </a:cubicBezTo>
                <a:cubicBezTo>
                  <a:pt x="1812284" y="2116959"/>
                  <a:pt x="1706954" y="2135403"/>
                  <a:pt x="1630612" y="2081813"/>
                </a:cubicBezTo>
                <a:cubicBezTo>
                  <a:pt x="1554269" y="2028223"/>
                  <a:pt x="1535825" y="1922892"/>
                  <a:pt x="1589415" y="1846551"/>
                </a:cubicBezTo>
                <a:cubicBezTo>
                  <a:pt x="1616210" y="1808379"/>
                  <a:pt x="1655940" y="1784683"/>
                  <a:pt x="1698515" y="1777228"/>
                </a:cubicBezTo>
                <a:close/>
                <a:moveTo>
                  <a:pt x="203804" y="138075"/>
                </a:moveTo>
                <a:cubicBezTo>
                  <a:pt x="242325" y="138765"/>
                  <a:pt x="281060" y="150569"/>
                  <a:pt x="314966" y="174370"/>
                </a:cubicBezTo>
                <a:cubicBezTo>
                  <a:pt x="405384" y="237841"/>
                  <a:pt x="427228" y="362591"/>
                  <a:pt x="363758" y="453009"/>
                </a:cubicBezTo>
                <a:cubicBezTo>
                  <a:pt x="300287" y="543426"/>
                  <a:pt x="175537" y="565271"/>
                  <a:pt x="85119" y="501800"/>
                </a:cubicBezTo>
                <a:cubicBezTo>
                  <a:pt x="-5298" y="438330"/>
                  <a:pt x="-27143" y="313579"/>
                  <a:pt x="36328" y="223162"/>
                </a:cubicBezTo>
                <a:cubicBezTo>
                  <a:pt x="75997" y="166651"/>
                  <a:pt x="139603" y="136926"/>
                  <a:pt x="203804" y="138075"/>
                </a:cubicBezTo>
                <a:close/>
                <a:moveTo>
                  <a:pt x="4523751" y="0"/>
                </a:moveTo>
                <a:lnTo>
                  <a:pt x="4991611" y="0"/>
                </a:lnTo>
                <a:lnTo>
                  <a:pt x="4990548" y="56396"/>
                </a:lnTo>
                <a:cubicBezTo>
                  <a:pt x="4984038" y="86656"/>
                  <a:pt x="4971488" y="116139"/>
                  <a:pt x="4952586" y="143066"/>
                </a:cubicBezTo>
                <a:cubicBezTo>
                  <a:pt x="4876979" y="250772"/>
                  <a:pt x="4728373" y="276794"/>
                  <a:pt x="4620666" y="201187"/>
                </a:cubicBezTo>
                <a:cubicBezTo>
                  <a:pt x="4566812" y="163383"/>
                  <a:pt x="4533379" y="107329"/>
                  <a:pt x="4522861" y="47263"/>
                </a:cubicBezTo>
                <a:close/>
                <a:moveTo>
                  <a:pt x="541421" y="0"/>
                </a:moveTo>
                <a:lnTo>
                  <a:pt x="4356714" y="0"/>
                </a:lnTo>
                <a:lnTo>
                  <a:pt x="4356205" y="34459"/>
                </a:lnTo>
                <a:cubicBezTo>
                  <a:pt x="4362464" y="136224"/>
                  <a:pt x="4407157" y="234699"/>
                  <a:pt x="4484237" y="308330"/>
                </a:cubicBezTo>
                <a:cubicBezTo>
                  <a:pt x="4486133" y="310151"/>
                  <a:pt x="4488029" y="311972"/>
                  <a:pt x="4489907" y="313811"/>
                </a:cubicBezTo>
                <a:cubicBezTo>
                  <a:pt x="4733674" y="552267"/>
                  <a:pt x="4749088" y="944782"/>
                  <a:pt x="4524822" y="1201671"/>
                </a:cubicBezTo>
                <a:cubicBezTo>
                  <a:pt x="4437309" y="1301892"/>
                  <a:pt x="4326199" y="1368457"/>
                  <a:pt x="4207357" y="1400707"/>
                </a:cubicBezTo>
                <a:cubicBezTo>
                  <a:pt x="4066155" y="1439039"/>
                  <a:pt x="3957711" y="1552796"/>
                  <a:pt x="3920694" y="1694333"/>
                </a:cubicBezTo>
                <a:cubicBezTo>
                  <a:pt x="3882006" y="1842233"/>
                  <a:pt x="3807745" y="1983116"/>
                  <a:pt x="3697275" y="2103649"/>
                </a:cubicBezTo>
                <a:cubicBezTo>
                  <a:pt x="3339919" y="2493573"/>
                  <a:pt x="2728866" y="2524228"/>
                  <a:pt x="2334530" y="2171713"/>
                </a:cubicBezTo>
                <a:cubicBezTo>
                  <a:pt x="2237292" y="2084783"/>
                  <a:pt x="2161737" y="1982852"/>
                  <a:pt x="2108126" y="1872607"/>
                </a:cubicBezTo>
                <a:cubicBezTo>
                  <a:pt x="2041917" y="1736456"/>
                  <a:pt x="1902913" y="1651778"/>
                  <a:pt x="1751632" y="1647497"/>
                </a:cubicBezTo>
                <a:cubicBezTo>
                  <a:pt x="1363811" y="1636421"/>
                  <a:pt x="978655" y="1451953"/>
                  <a:pt x="721917" y="1088629"/>
                </a:cubicBezTo>
                <a:cubicBezTo>
                  <a:pt x="514495" y="795116"/>
                  <a:pt x="442915" y="431247"/>
                  <a:pt x="515690" y="89522"/>
                </a:cubicBezTo>
                <a:close/>
              </a:path>
            </a:pathLst>
          </a:cu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27D725-0407-4845-90E4-16C73C70D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2404" y="3264946"/>
            <a:ext cx="4669996" cy="29548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>
                <a:ea typeface="+mn-lt"/>
                <a:cs typeface="+mn-lt"/>
              </a:rPr>
              <a:t>The main </a:t>
            </a:r>
            <a:r>
              <a:rPr lang="fr-FR" err="1">
                <a:ea typeface="+mn-lt"/>
                <a:cs typeface="+mn-lt"/>
              </a:rPr>
              <a:t>technology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used</a:t>
            </a:r>
            <a:r>
              <a:rPr lang="fr-FR">
                <a:ea typeface="+mn-lt"/>
                <a:cs typeface="+mn-lt"/>
              </a:rPr>
              <a:t> for </a:t>
            </a:r>
            <a:r>
              <a:rPr lang="fr-FR" err="1">
                <a:ea typeface="+mn-lt"/>
                <a:cs typeface="+mn-lt"/>
              </a:rPr>
              <a:t>this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project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is</a:t>
            </a:r>
            <a:r>
              <a:rPr lang="fr-FR">
                <a:ea typeface="+mn-lt"/>
                <a:cs typeface="+mn-lt"/>
              </a:rPr>
              <a:t> .NET </a:t>
            </a:r>
            <a:r>
              <a:rPr lang="fr-FR" err="1">
                <a:ea typeface="+mn-lt"/>
                <a:cs typeface="+mn-lt"/>
              </a:rPr>
              <a:t>Core</a:t>
            </a:r>
            <a:r>
              <a:rPr lang="fr-FR">
                <a:ea typeface="+mn-lt"/>
                <a:cs typeface="+mn-lt"/>
              </a:rPr>
              <a:t>. I </a:t>
            </a:r>
            <a:r>
              <a:rPr lang="fr-FR" err="1">
                <a:ea typeface="+mn-lt"/>
                <a:cs typeface="+mn-lt"/>
              </a:rPr>
              <a:t>used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Entity</a:t>
            </a:r>
            <a:r>
              <a:rPr lang="fr-FR">
                <a:ea typeface="+mn-lt"/>
                <a:cs typeface="+mn-lt"/>
              </a:rPr>
              <a:t> Framework for </a:t>
            </a:r>
            <a:r>
              <a:rPr lang="fr-FR" err="1">
                <a:ea typeface="+mn-lt"/>
                <a:cs typeface="+mn-lt"/>
              </a:rPr>
              <a:t>database</a:t>
            </a:r>
            <a:r>
              <a:rPr lang="fr-FR">
                <a:ea typeface="+mn-lt"/>
                <a:cs typeface="+mn-lt"/>
              </a:rPr>
              <a:t> interactions, SQL Server for data </a:t>
            </a:r>
            <a:r>
              <a:rPr lang="fr-FR" err="1">
                <a:ea typeface="+mn-lt"/>
                <a:cs typeface="+mn-lt"/>
              </a:rPr>
              <a:t>storage</a:t>
            </a:r>
            <a:r>
              <a:rPr lang="fr-FR">
                <a:ea typeface="+mn-lt"/>
                <a:cs typeface="+mn-lt"/>
              </a:rPr>
              <a:t>, and </a:t>
            </a:r>
            <a:r>
              <a:rPr lang="fr-FR" err="1">
                <a:ea typeface="+mn-lt"/>
                <a:cs typeface="+mn-lt"/>
              </a:rPr>
              <a:t>Razor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Views</a:t>
            </a:r>
            <a:r>
              <a:rPr lang="fr-FR">
                <a:ea typeface="+mn-lt"/>
                <a:cs typeface="+mn-lt"/>
              </a:rPr>
              <a:t> for </a:t>
            </a:r>
            <a:r>
              <a:rPr lang="fr-FR" err="1">
                <a:ea typeface="+mn-lt"/>
                <a:cs typeface="+mn-lt"/>
              </a:rPr>
              <a:t>dynamic</a:t>
            </a:r>
            <a:r>
              <a:rPr lang="fr-FR">
                <a:ea typeface="+mn-lt"/>
                <a:cs typeface="+mn-lt"/>
              </a:rPr>
              <a:t> HTML </a:t>
            </a:r>
            <a:r>
              <a:rPr lang="fr-FR" err="1">
                <a:ea typeface="+mn-lt"/>
                <a:cs typeface="+mn-lt"/>
              </a:rPr>
              <a:t>generation</a:t>
            </a:r>
            <a:r>
              <a:rPr lang="fr-FR">
                <a:ea typeface="+mn-lt"/>
                <a:cs typeface="+mn-lt"/>
              </a:rPr>
              <a:t>. The </a:t>
            </a:r>
            <a:r>
              <a:rPr lang="fr-FR" err="1">
                <a:ea typeface="+mn-lt"/>
                <a:cs typeface="+mn-lt"/>
              </a:rPr>
              <a:t>choice</a:t>
            </a:r>
            <a:r>
              <a:rPr lang="fr-FR">
                <a:ea typeface="+mn-lt"/>
                <a:cs typeface="+mn-lt"/>
              </a:rPr>
              <a:t> of </a:t>
            </a:r>
            <a:r>
              <a:rPr lang="fr-FR" err="1">
                <a:ea typeface="+mn-lt"/>
                <a:cs typeface="+mn-lt"/>
              </a:rPr>
              <a:t>these</a:t>
            </a:r>
            <a:r>
              <a:rPr lang="fr-FR">
                <a:ea typeface="+mn-lt"/>
                <a:cs typeface="+mn-lt"/>
              </a:rPr>
              <a:t> technologies </a:t>
            </a:r>
            <a:r>
              <a:rPr lang="fr-FR" err="1">
                <a:ea typeface="+mn-lt"/>
                <a:cs typeface="+mn-lt"/>
              </a:rPr>
              <a:t>was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driven</a:t>
            </a:r>
            <a:r>
              <a:rPr lang="fr-FR">
                <a:ea typeface="+mn-lt"/>
                <a:cs typeface="+mn-lt"/>
              </a:rPr>
              <a:t> by </a:t>
            </a:r>
            <a:r>
              <a:rPr lang="fr-FR" err="1">
                <a:ea typeface="+mn-lt"/>
                <a:cs typeface="+mn-lt"/>
              </a:rPr>
              <a:t>their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robustness</a:t>
            </a:r>
            <a:r>
              <a:rPr lang="fr-FR">
                <a:ea typeface="+mn-lt"/>
                <a:cs typeface="+mn-lt"/>
              </a:rPr>
              <a:t>, </a:t>
            </a:r>
            <a:r>
              <a:rPr lang="fr-FR" err="1">
                <a:ea typeface="+mn-lt"/>
                <a:cs typeface="+mn-lt"/>
              </a:rPr>
              <a:t>scalability</a:t>
            </a:r>
            <a:r>
              <a:rPr lang="fr-FR">
                <a:ea typeface="+mn-lt"/>
                <a:cs typeface="+mn-lt"/>
              </a:rPr>
              <a:t>, and </a:t>
            </a:r>
            <a:r>
              <a:rPr lang="fr-FR" err="1">
                <a:ea typeface="+mn-lt"/>
                <a:cs typeface="+mn-lt"/>
              </a:rPr>
              <a:t>seamless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integration</a:t>
            </a:r>
            <a:endParaRPr lang="fr-FR" err="1"/>
          </a:p>
        </p:txBody>
      </p:sp>
      <p:pic>
        <p:nvPicPr>
          <p:cNvPr id="6" name="Image 6" descr="Une image contenant logo&#10;&#10;Description générée automatiquement">
            <a:extLst>
              <a:ext uri="{FF2B5EF4-FFF2-40B4-BE49-F238E27FC236}">
                <a16:creationId xmlns:a16="http://schemas.microsoft.com/office/drawing/2014/main" id="{6E87A1CA-A82D-3C8D-3D72-0CEDAF0EB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">
            <a:off x="4450062" y="1829609"/>
            <a:ext cx="2371725" cy="1933575"/>
          </a:xfrm>
          <a:prstGeom prst="rect">
            <a:avLst/>
          </a:prstGeom>
        </p:spPr>
      </p:pic>
      <p:pic>
        <p:nvPicPr>
          <p:cNvPr id="7" name="Image 7" descr="Une image contenant texte, basket&#10;&#10;Description générée automatiquement">
            <a:extLst>
              <a:ext uri="{FF2B5EF4-FFF2-40B4-BE49-F238E27FC236}">
                <a16:creationId xmlns:a16="http://schemas.microsoft.com/office/drawing/2014/main" id="{74C6AC9E-E26E-3E8C-33A7-210EEDA51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625" y="4028986"/>
            <a:ext cx="2514600" cy="1819275"/>
          </a:xfrm>
          <a:prstGeom prst="rect">
            <a:avLst/>
          </a:prstGeom>
        </p:spPr>
      </p:pic>
      <p:pic>
        <p:nvPicPr>
          <p:cNvPr id="8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FF8190F1-E99A-F764-F185-C80883E4B8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840000">
            <a:off x="382438" y="4396597"/>
            <a:ext cx="5331124" cy="2248618"/>
          </a:xfrm>
          <a:prstGeom prst="rect">
            <a:avLst/>
          </a:prstGeom>
        </p:spPr>
      </p:pic>
      <p:pic>
        <p:nvPicPr>
          <p:cNvPr id="10" name="Image 11">
            <a:extLst>
              <a:ext uri="{FF2B5EF4-FFF2-40B4-BE49-F238E27FC236}">
                <a16:creationId xmlns:a16="http://schemas.microsoft.com/office/drawing/2014/main" id="{B6A1F145-2AC5-BE84-57D7-8E110A2422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8211" y="5777793"/>
            <a:ext cx="1823050" cy="90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82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6192966-83C2-A45B-3DE2-B02B69651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752" y="552782"/>
            <a:ext cx="5919373" cy="1611920"/>
          </a:xfrm>
        </p:spPr>
        <p:txBody>
          <a:bodyPr>
            <a:normAutofit/>
          </a:bodyPr>
          <a:lstStyle/>
          <a:p>
            <a:r>
              <a:rPr lang="fr-FR" b="1" dirty="0"/>
              <a:t>System Design</a:t>
            </a:r>
            <a:endParaRPr lang="fr-FR"/>
          </a:p>
          <a:p>
            <a:endParaRPr lang="fr-FR">
              <a:cs typeface="Posterama"/>
            </a:endParaRPr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416214D4-9110-60BB-5E46-EC9EB1FB2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43" r="23617" b="-2"/>
          <a:stretch/>
        </p:blipFill>
        <p:spPr>
          <a:xfrm>
            <a:off x="20" y="10"/>
            <a:ext cx="5710632" cy="6857990"/>
          </a:xfrm>
          <a:custGeom>
            <a:avLst/>
            <a:gdLst/>
            <a:ahLst/>
            <a:cxnLst/>
            <a:rect l="l" t="t" r="r" b="b"/>
            <a:pathLst>
              <a:path w="5710652" h="6858000">
                <a:moveTo>
                  <a:pt x="4831301" y="0"/>
                </a:moveTo>
                <a:lnTo>
                  <a:pt x="5696109" y="0"/>
                </a:lnTo>
                <a:lnTo>
                  <a:pt x="5706418" y="42969"/>
                </a:lnTo>
                <a:cubicBezTo>
                  <a:pt x="5714414" y="100391"/>
                  <a:pt x="5711283" y="160329"/>
                  <a:pt x="5695333" y="219852"/>
                </a:cubicBezTo>
                <a:cubicBezTo>
                  <a:pt x="5631536" y="457945"/>
                  <a:pt x="5386806" y="599240"/>
                  <a:pt x="5148712" y="535443"/>
                </a:cubicBezTo>
                <a:cubicBezTo>
                  <a:pt x="4940381" y="479621"/>
                  <a:pt x="4806160" y="285271"/>
                  <a:pt x="4818599" y="78052"/>
                </a:cubicBezTo>
                <a:close/>
                <a:moveTo>
                  <a:pt x="0" y="0"/>
                </a:moveTo>
                <a:lnTo>
                  <a:pt x="545808" y="0"/>
                </a:lnTo>
                <a:lnTo>
                  <a:pt x="4212872" y="0"/>
                </a:lnTo>
                <a:lnTo>
                  <a:pt x="4204748" y="184996"/>
                </a:lnTo>
                <a:cubicBezTo>
                  <a:pt x="4203390" y="263520"/>
                  <a:pt x="4204263" y="341910"/>
                  <a:pt x="4207775" y="419995"/>
                </a:cubicBezTo>
                <a:cubicBezTo>
                  <a:pt x="4220964" y="709488"/>
                  <a:pt x="4449625" y="891535"/>
                  <a:pt x="4655737" y="1068099"/>
                </a:cubicBezTo>
                <a:cubicBezTo>
                  <a:pt x="5169527" y="1508061"/>
                  <a:pt x="5344373" y="2032158"/>
                  <a:pt x="5103604" y="2589405"/>
                </a:cubicBezTo>
                <a:cubicBezTo>
                  <a:pt x="5010230" y="2805523"/>
                  <a:pt x="4828675" y="2993264"/>
                  <a:pt x="4657611" y="3164269"/>
                </a:cubicBezTo>
                <a:cubicBezTo>
                  <a:pt x="4198817" y="3622744"/>
                  <a:pt x="4217616" y="4154456"/>
                  <a:pt x="4499219" y="4641255"/>
                </a:cubicBezTo>
                <a:cubicBezTo>
                  <a:pt x="4699839" y="4986832"/>
                  <a:pt x="4940395" y="5311556"/>
                  <a:pt x="5110950" y="5670858"/>
                </a:cubicBezTo>
                <a:cubicBezTo>
                  <a:pt x="5277001" y="6019042"/>
                  <a:pt x="5375520" y="6366409"/>
                  <a:pt x="5396522" y="6707670"/>
                </a:cubicBezTo>
                <a:lnTo>
                  <a:pt x="5398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ACBF16-8194-D4ED-212E-9C206B37B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083" y="2391995"/>
            <a:ext cx="5904056" cy="31747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err="1">
                <a:ea typeface="+mn-lt"/>
                <a:cs typeface="+mn-lt"/>
              </a:rPr>
              <a:t>BookMe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follows</a:t>
            </a:r>
            <a:r>
              <a:rPr lang="fr-FR">
                <a:ea typeface="+mn-lt"/>
                <a:cs typeface="+mn-lt"/>
              </a:rPr>
              <a:t> the MVC (Model-</a:t>
            </a:r>
            <a:r>
              <a:rPr lang="fr-FR" err="1">
                <a:ea typeface="+mn-lt"/>
                <a:cs typeface="+mn-lt"/>
              </a:rPr>
              <a:t>View</a:t>
            </a:r>
            <a:r>
              <a:rPr lang="fr-FR">
                <a:ea typeface="+mn-lt"/>
                <a:cs typeface="+mn-lt"/>
              </a:rPr>
              <a:t>-Controller) design pattern. </a:t>
            </a:r>
            <a:r>
              <a:rPr lang="fr-FR" err="1">
                <a:ea typeface="+mn-lt"/>
                <a:cs typeface="+mn-lt"/>
              </a:rPr>
              <a:t>Models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define</a:t>
            </a:r>
            <a:r>
              <a:rPr lang="fr-FR">
                <a:ea typeface="+mn-lt"/>
                <a:cs typeface="+mn-lt"/>
              </a:rPr>
              <a:t> the data structure, </a:t>
            </a:r>
            <a:r>
              <a:rPr lang="fr-FR" err="1">
                <a:ea typeface="+mn-lt"/>
                <a:cs typeface="+mn-lt"/>
              </a:rPr>
              <a:t>views</a:t>
            </a:r>
            <a:r>
              <a:rPr lang="fr-FR">
                <a:ea typeface="+mn-lt"/>
                <a:cs typeface="+mn-lt"/>
              </a:rPr>
              <a:t> display the user interface and user interactions are </a:t>
            </a:r>
            <a:r>
              <a:rPr lang="fr-FR" err="1">
                <a:ea typeface="+mn-lt"/>
                <a:cs typeface="+mn-lt"/>
              </a:rPr>
              <a:t>handled</a:t>
            </a:r>
            <a:r>
              <a:rPr lang="fr-FR">
                <a:ea typeface="+mn-lt"/>
                <a:cs typeface="+mn-lt"/>
              </a:rPr>
              <a:t> by </a:t>
            </a:r>
            <a:r>
              <a:rPr lang="fr-FR" err="1">
                <a:ea typeface="+mn-lt"/>
                <a:cs typeface="+mn-lt"/>
              </a:rPr>
              <a:t>controllers</a:t>
            </a:r>
            <a:r>
              <a:rPr lang="fr-FR">
                <a:ea typeface="+mn-lt"/>
                <a:cs typeface="+mn-lt"/>
              </a:rPr>
              <a:t>. This </a:t>
            </a:r>
            <a:r>
              <a:rPr lang="fr-FR" err="1">
                <a:ea typeface="+mn-lt"/>
                <a:cs typeface="+mn-lt"/>
              </a:rPr>
              <a:t>separation</a:t>
            </a:r>
            <a:r>
              <a:rPr lang="fr-FR">
                <a:ea typeface="+mn-lt"/>
                <a:cs typeface="+mn-lt"/>
              </a:rPr>
              <a:t> of </a:t>
            </a:r>
            <a:r>
              <a:rPr lang="fr-FR" err="1">
                <a:ea typeface="+mn-lt"/>
                <a:cs typeface="+mn-lt"/>
              </a:rPr>
              <a:t>concerns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makes</a:t>
            </a:r>
            <a:r>
              <a:rPr lang="fr-FR">
                <a:ea typeface="+mn-lt"/>
                <a:cs typeface="+mn-lt"/>
              </a:rPr>
              <a:t> the code </a:t>
            </a:r>
            <a:r>
              <a:rPr lang="fr-FR" err="1">
                <a:ea typeface="+mn-lt"/>
                <a:cs typeface="+mn-lt"/>
              </a:rPr>
              <a:t>modular</a:t>
            </a:r>
            <a:r>
              <a:rPr lang="fr-FR">
                <a:ea typeface="+mn-lt"/>
                <a:cs typeface="+mn-lt"/>
              </a:rPr>
              <a:t>, </a:t>
            </a:r>
            <a:r>
              <a:rPr lang="fr-FR" err="1">
                <a:ea typeface="+mn-lt"/>
                <a:cs typeface="+mn-lt"/>
              </a:rPr>
              <a:t>easy</a:t>
            </a:r>
            <a:r>
              <a:rPr lang="fr-FR">
                <a:ea typeface="+mn-lt"/>
                <a:cs typeface="+mn-lt"/>
              </a:rPr>
              <a:t> to manage, and </a:t>
            </a:r>
            <a:r>
              <a:rPr lang="fr-FR" err="1">
                <a:ea typeface="+mn-lt"/>
                <a:cs typeface="+mn-lt"/>
              </a:rPr>
              <a:t>enhances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testability</a:t>
            </a:r>
            <a:r>
              <a:rPr lang="fr-FR">
                <a:ea typeface="+mn-lt"/>
                <a:cs typeface="+mn-lt"/>
              </a:rPr>
              <a:t>.</a:t>
            </a:r>
            <a:endParaRPr lang="fr-FR"/>
          </a:p>
        </p:txBody>
      </p:sp>
      <p:pic>
        <p:nvPicPr>
          <p:cNvPr id="6" name="Image 6" descr="Une image contenant polygone&#10;&#10;Description générée automatiquement">
            <a:extLst>
              <a:ext uri="{FF2B5EF4-FFF2-40B4-BE49-F238E27FC236}">
                <a16:creationId xmlns:a16="http://schemas.microsoft.com/office/drawing/2014/main" id="{23F522FD-4533-8308-7C78-C5E82E85F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249" y="4450490"/>
            <a:ext cx="4525992" cy="241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24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2126F9-C90C-462B-A49E-061FF299D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1C71F6F-FF5C-386F-2052-5119781FC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73788"/>
            <a:ext cx="6429867" cy="1008018"/>
          </a:xfrm>
        </p:spPr>
        <p:txBody>
          <a:bodyPr>
            <a:normAutofit/>
          </a:bodyPr>
          <a:lstStyle/>
          <a:p>
            <a:r>
              <a:rPr lang="fr-FR" b="1" dirty="0" err="1"/>
              <a:t>Core</a:t>
            </a:r>
            <a:r>
              <a:rPr lang="fr-FR" b="1" dirty="0"/>
              <a:t> </a:t>
            </a:r>
            <a:r>
              <a:rPr lang="fr-FR" b="1" dirty="0" err="1"/>
              <a:t>Features</a:t>
            </a:r>
            <a:endParaRPr lang="fr-FR" err="1">
              <a:cs typeface="Posterama"/>
            </a:endParaRPr>
          </a:p>
          <a:p>
            <a:endParaRPr lang="fr-FR" dirty="0">
              <a:cs typeface="Posterama"/>
            </a:endParaRPr>
          </a:p>
        </p:txBody>
      </p:sp>
      <p:pic>
        <p:nvPicPr>
          <p:cNvPr id="4" name="Image 4" descr="Une image contenant Site web&#10;&#10;Description générée automatiquement">
            <a:extLst>
              <a:ext uri="{FF2B5EF4-FFF2-40B4-BE49-F238E27FC236}">
                <a16:creationId xmlns:a16="http://schemas.microsoft.com/office/drawing/2014/main" id="{542ED1CA-13F8-B480-C306-4A8FEF2F12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" r="114" b="1"/>
          <a:stretch/>
        </p:blipFill>
        <p:spPr>
          <a:xfrm>
            <a:off x="3140764" y="1"/>
            <a:ext cx="5622589" cy="2638738"/>
          </a:xfrm>
          <a:custGeom>
            <a:avLst/>
            <a:gdLst/>
            <a:ahLst/>
            <a:cxnLst/>
            <a:rect l="l" t="t" r="r" b="b"/>
            <a:pathLst>
              <a:path w="6128560" h="2876195">
                <a:moveTo>
                  <a:pt x="1787800" y="2026573"/>
                </a:moveTo>
                <a:cubicBezTo>
                  <a:pt x="1914960" y="2026573"/>
                  <a:pt x="2018044" y="2129657"/>
                  <a:pt x="2018044" y="2256817"/>
                </a:cubicBezTo>
                <a:cubicBezTo>
                  <a:pt x="2018044" y="2383977"/>
                  <a:pt x="1914960" y="2487061"/>
                  <a:pt x="1787800" y="2487061"/>
                </a:cubicBezTo>
                <a:cubicBezTo>
                  <a:pt x="1660640" y="2487061"/>
                  <a:pt x="1557556" y="2383977"/>
                  <a:pt x="1557556" y="2256817"/>
                </a:cubicBezTo>
                <a:cubicBezTo>
                  <a:pt x="1557556" y="2129657"/>
                  <a:pt x="1660640" y="2026573"/>
                  <a:pt x="1787800" y="2026573"/>
                </a:cubicBezTo>
                <a:close/>
                <a:moveTo>
                  <a:pt x="4492424" y="1971922"/>
                </a:moveTo>
                <a:cubicBezTo>
                  <a:pt x="4723594" y="1971922"/>
                  <a:pt x="4910994" y="2159322"/>
                  <a:pt x="4910994" y="2390492"/>
                </a:cubicBezTo>
                <a:cubicBezTo>
                  <a:pt x="4910994" y="2621662"/>
                  <a:pt x="4723594" y="2809062"/>
                  <a:pt x="4492424" y="2809062"/>
                </a:cubicBezTo>
                <a:cubicBezTo>
                  <a:pt x="4261254" y="2809062"/>
                  <a:pt x="4073854" y="2621662"/>
                  <a:pt x="4073854" y="2390492"/>
                </a:cubicBezTo>
                <a:cubicBezTo>
                  <a:pt x="4073854" y="2159322"/>
                  <a:pt x="4261254" y="1971922"/>
                  <a:pt x="4492424" y="1971922"/>
                </a:cubicBezTo>
                <a:close/>
                <a:moveTo>
                  <a:pt x="183242" y="0"/>
                </a:moveTo>
                <a:lnTo>
                  <a:pt x="5706666" y="0"/>
                </a:lnTo>
                <a:lnTo>
                  <a:pt x="5693588" y="65459"/>
                </a:lnTo>
                <a:cubicBezTo>
                  <a:pt x="5691144" y="139844"/>
                  <a:pt x="5712962" y="215633"/>
                  <a:pt x="5758052" y="289009"/>
                </a:cubicBezTo>
                <a:cubicBezTo>
                  <a:pt x="5857302" y="450071"/>
                  <a:pt x="5972939" y="603229"/>
                  <a:pt x="6054386" y="772776"/>
                </a:cubicBezTo>
                <a:cubicBezTo>
                  <a:pt x="6200306" y="1075183"/>
                  <a:pt x="6141322" y="1372931"/>
                  <a:pt x="5784342" y="1581079"/>
                </a:cubicBezTo>
                <a:cubicBezTo>
                  <a:pt x="5491252" y="1751792"/>
                  <a:pt x="5179778" y="1758447"/>
                  <a:pt x="4855158" y="1725836"/>
                </a:cubicBezTo>
                <a:cubicBezTo>
                  <a:pt x="4574465" y="1697716"/>
                  <a:pt x="4272225" y="1675919"/>
                  <a:pt x="4038120" y="1845134"/>
                </a:cubicBezTo>
                <a:cubicBezTo>
                  <a:pt x="3848689" y="1982236"/>
                  <a:pt x="3717078" y="2199702"/>
                  <a:pt x="3561590" y="2383144"/>
                </a:cubicBezTo>
                <a:cubicBezTo>
                  <a:pt x="3463506" y="2498781"/>
                  <a:pt x="3377151" y="2625568"/>
                  <a:pt x="3270914" y="2732554"/>
                </a:cubicBezTo>
                <a:cubicBezTo>
                  <a:pt x="2999288" y="3007174"/>
                  <a:pt x="2535737" y="2842535"/>
                  <a:pt x="2390067" y="2617914"/>
                </a:cubicBezTo>
                <a:cubicBezTo>
                  <a:pt x="2325508" y="2518082"/>
                  <a:pt x="2298554" y="2387885"/>
                  <a:pt x="2278088" y="2267505"/>
                </a:cubicBezTo>
                <a:cubicBezTo>
                  <a:pt x="2217857" y="1914933"/>
                  <a:pt x="1848646" y="1807115"/>
                  <a:pt x="1580182" y="1884817"/>
                </a:cubicBezTo>
                <a:cubicBezTo>
                  <a:pt x="799167" y="2111435"/>
                  <a:pt x="250009" y="1713273"/>
                  <a:pt x="43025" y="1034086"/>
                </a:cubicBezTo>
                <a:cubicBezTo>
                  <a:pt x="7502" y="918197"/>
                  <a:pt x="13990" y="789083"/>
                  <a:pt x="1012" y="665790"/>
                </a:cubicBezTo>
                <a:cubicBezTo>
                  <a:pt x="-6267" y="431976"/>
                  <a:pt x="23588" y="210965"/>
                  <a:pt x="161580" y="25384"/>
                </a:cubicBezTo>
                <a:close/>
              </a:path>
            </a:pathLst>
          </a:cu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243E66-539C-06B7-D5E0-A0C4B6BFA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4245997"/>
            <a:ext cx="6429270" cy="19028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err="1">
                <a:ea typeface="+mn-lt"/>
                <a:cs typeface="+mn-lt"/>
              </a:rPr>
              <a:t>BookMe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allows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users</a:t>
            </a:r>
            <a:r>
              <a:rPr lang="fr-FR">
                <a:ea typeface="+mn-lt"/>
                <a:cs typeface="+mn-lt"/>
              </a:rPr>
              <a:t> to </a:t>
            </a:r>
            <a:r>
              <a:rPr lang="fr-FR" err="1">
                <a:ea typeface="+mn-lt"/>
                <a:cs typeface="+mn-lt"/>
              </a:rPr>
              <a:t>browse</a:t>
            </a:r>
            <a:r>
              <a:rPr lang="fr-FR">
                <a:ea typeface="+mn-lt"/>
                <a:cs typeface="+mn-lt"/>
              </a:rPr>
              <a:t> books, </a:t>
            </a:r>
            <a:r>
              <a:rPr lang="fr-FR" err="1">
                <a:ea typeface="+mn-lt"/>
                <a:cs typeface="+mn-lt"/>
              </a:rPr>
              <a:t>view</a:t>
            </a:r>
            <a:r>
              <a:rPr lang="fr-FR">
                <a:ea typeface="+mn-lt"/>
                <a:cs typeface="+mn-lt"/>
              </a:rPr>
              <a:t> book </a:t>
            </a:r>
            <a:r>
              <a:rPr lang="fr-FR" err="1">
                <a:ea typeface="+mn-lt"/>
                <a:cs typeface="+mn-lt"/>
              </a:rPr>
              <a:t>details</a:t>
            </a:r>
            <a:r>
              <a:rPr lang="fr-FR">
                <a:ea typeface="+mn-lt"/>
                <a:cs typeface="+mn-lt"/>
              </a:rPr>
              <a:t>, and sort books by </a:t>
            </a:r>
            <a:r>
              <a:rPr lang="fr-FR" err="1">
                <a:ea typeface="+mn-lt"/>
                <a:cs typeface="+mn-lt"/>
              </a:rPr>
              <a:t>themes</a:t>
            </a:r>
            <a:r>
              <a:rPr lang="fr-FR">
                <a:ea typeface="+mn-lt"/>
                <a:cs typeface="+mn-lt"/>
              </a:rPr>
              <a:t>. The </a:t>
            </a:r>
            <a:r>
              <a:rPr lang="fr-FR" err="1">
                <a:ea typeface="+mn-lt"/>
                <a:cs typeface="+mn-lt"/>
              </a:rPr>
              <a:t>sorting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feature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enhances</a:t>
            </a:r>
            <a:r>
              <a:rPr lang="fr-FR">
                <a:ea typeface="+mn-lt"/>
                <a:cs typeface="+mn-lt"/>
              </a:rPr>
              <a:t> user </a:t>
            </a:r>
            <a:r>
              <a:rPr lang="fr-FR" err="1">
                <a:ea typeface="+mn-lt"/>
                <a:cs typeface="+mn-lt"/>
              </a:rPr>
              <a:t>experience</a:t>
            </a:r>
            <a:r>
              <a:rPr lang="fr-FR">
                <a:ea typeface="+mn-lt"/>
                <a:cs typeface="+mn-lt"/>
              </a:rPr>
              <a:t> by </a:t>
            </a:r>
            <a:r>
              <a:rPr lang="fr-FR" err="1">
                <a:ea typeface="+mn-lt"/>
                <a:cs typeface="+mn-lt"/>
              </a:rPr>
              <a:t>making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it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easy</a:t>
            </a:r>
            <a:r>
              <a:rPr lang="fr-FR">
                <a:ea typeface="+mn-lt"/>
                <a:cs typeface="+mn-lt"/>
              </a:rPr>
              <a:t> to </a:t>
            </a:r>
            <a:r>
              <a:rPr lang="fr-FR" err="1">
                <a:ea typeface="+mn-lt"/>
                <a:cs typeface="+mn-lt"/>
              </a:rPr>
              <a:t>find</a:t>
            </a:r>
            <a:r>
              <a:rPr lang="fr-FR">
                <a:ea typeface="+mn-lt"/>
                <a:cs typeface="+mn-lt"/>
              </a:rPr>
              <a:t> books in </a:t>
            </a:r>
            <a:r>
              <a:rPr lang="fr-FR" err="1">
                <a:ea typeface="+mn-lt"/>
                <a:cs typeface="+mn-lt"/>
              </a:rPr>
              <a:t>preferred</a:t>
            </a:r>
            <a:r>
              <a:rPr lang="fr-FR">
                <a:ea typeface="+mn-lt"/>
                <a:cs typeface="+mn-lt"/>
              </a:rPr>
              <a:t> genres or </a:t>
            </a:r>
            <a:r>
              <a:rPr lang="fr-FR" err="1">
                <a:ea typeface="+mn-lt"/>
                <a:cs typeface="+mn-lt"/>
              </a:rPr>
              <a:t>subjects</a:t>
            </a:r>
            <a:r>
              <a:rPr lang="fr-FR">
                <a:ea typeface="+mn-lt"/>
                <a:cs typeface="+mn-lt"/>
              </a:rPr>
              <a:t>.</a:t>
            </a:r>
            <a:endParaRPr lang="fr-FR"/>
          </a:p>
        </p:txBody>
      </p:sp>
      <p:pic>
        <p:nvPicPr>
          <p:cNvPr id="5" name="Image 5" descr="Une image contenant Site web&#10;&#10;Description générée automatiquement">
            <a:extLst>
              <a:ext uri="{FF2B5EF4-FFF2-40B4-BE49-F238E27FC236}">
                <a16:creationId xmlns:a16="http://schemas.microsoft.com/office/drawing/2014/main" id="{1DB664D9-7BC7-4C41-177A-20FF294ABD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63" r="1578" b="-1"/>
          <a:stretch/>
        </p:blipFill>
        <p:spPr>
          <a:xfrm>
            <a:off x="7532292" y="23510"/>
            <a:ext cx="4659708" cy="6125379"/>
          </a:xfrm>
          <a:custGeom>
            <a:avLst/>
            <a:gdLst/>
            <a:ahLst/>
            <a:cxnLst/>
            <a:rect l="l" t="t" r="r" b="b"/>
            <a:pathLst>
              <a:path w="4659708" h="6125379">
                <a:moveTo>
                  <a:pt x="3991035" y="0"/>
                </a:moveTo>
                <a:lnTo>
                  <a:pt x="4659708" y="0"/>
                </a:lnTo>
                <a:lnTo>
                  <a:pt x="4659708" y="6125379"/>
                </a:lnTo>
                <a:lnTo>
                  <a:pt x="4584741" y="6125379"/>
                </a:lnTo>
                <a:lnTo>
                  <a:pt x="4583792" y="6125228"/>
                </a:lnTo>
                <a:cubicBezTo>
                  <a:pt x="4547382" y="6117064"/>
                  <a:pt x="4512224" y="6106724"/>
                  <a:pt x="4478929" y="6094292"/>
                </a:cubicBezTo>
                <a:cubicBezTo>
                  <a:pt x="3962303" y="5901227"/>
                  <a:pt x="4000007" y="5245492"/>
                  <a:pt x="3604289" y="5176992"/>
                </a:cubicBezTo>
                <a:cubicBezTo>
                  <a:pt x="3238637" y="5113695"/>
                  <a:pt x="3028104" y="5643239"/>
                  <a:pt x="2675047" y="5554101"/>
                </a:cubicBezTo>
                <a:cubicBezTo>
                  <a:pt x="2336372" y="5468539"/>
                  <a:pt x="2317521" y="4929894"/>
                  <a:pt x="1995747" y="4906735"/>
                </a:cubicBezTo>
                <a:cubicBezTo>
                  <a:pt x="1852737" y="4896498"/>
                  <a:pt x="1737028" y="4992867"/>
                  <a:pt x="1588817" y="5116783"/>
                </a:cubicBezTo>
                <a:cubicBezTo>
                  <a:pt x="1264931" y="5387608"/>
                  <a:pt x="1247949" y="5655103"/>
                  <a:pt x="1033108" y="5796976"/>
                </a:cubicBezTo>
                <a:cubicBezTo>
                  <a:pt x="734818" y="5993940"/>
                  <a:pt x="199422" y="5860680"/>
                  <a:pt x="53974" y="5531269"/>
                </a:cubicBezTo>
                <a:cubicBezTo>
                  <a:pt x="-71973" y="5246141"/>
                  <a:pt x="28541" y="4875370"/>
                  <a:pt x="292541" y="4705627"/>
                </a:cubicBezTo>
                <a:cubicBezTo>
                  <a:pt x="480242" y="4584881"/>
                  <a:pt x="703777" y="4632496"/>
                  <a:pt x="1024982" y="4512401"/>
                </a:cubicBezTo>
                <a:cubicBezTo>
                  <a:pt x="1066180" y="4497043"/>
                  <a:pt x="1740847" y="4238325"/>
                  <a:pt x="1726709" y="3951735"/>
                </a:cubicBezTo>
                <a:cubicBezTo>
                  <a:pt x="1718583" y="3779553"/>
                  <a:pt x="1476928" y="3653525"/>
                  <a:pt x="1311166" y="3566907"/>
                </a:cubicBezTo>
                <a:cubicBezTo>
                  <a:pt x="868078" y="3335409"/>
                  <a:pt x="743187" y="3269185"/>
                  <a:pt x="693620" y="3106916"/>
                </a:cubicBezTo>
                <a:cubicBezTo>
                  <a:pt x="644055" y="2944648"/>
                  <a:pt x="726123" y="2719163"/>
                  <a:pt x="876365" y="2616213"/>
                </a:cubicBezTo>
                <a:cubicBezTo>
                  <a:pt x="1112007" y="2454432"/>
                  <a:pt x="1346431" y="2708275"/>
                  <a:pt x="1716227" y="2567459"/>
                </a:cubicBezTo>
                <a:cubicBezTo>
                  <a:pt x="1764981" y="2548851"/>
                  <a:pt x="2073753" y="2430136"/>
                  <a:pt x="2119175" y="2191650"/>
                </a:cubicBezTo>
                <a:cubicBezTo>
                  <a:pt x="2177598" y="1886127"/>
                  <a:pt x="1795289" y="1751161"/>
                  <a:pt x="1796345" y="1381284"/>
                </a:cubicBezTo>
                <a:cubicBezTo>
                  <a:pt x="1797158" y="1119072"/>
                  <a:pt x="1992578" y="831589"/>
                  <a:pt x="2238297" y="724086"/>
                </a:cubicBezTo>
                <a:cubicBezTo>
                  <a:pt x="2627025" y="554018"/>
                  <a:pt x="2895251" y="942422"/>
                  <a:pt x="3366778" y="782754"/>
                </a:cubicBezTo>
                <a:cubicBezTo>
                  <a:pt x="3696434" y="671190"/>
                  <a:pt x="3874384" y="376474"/>
                  <a:pt x="3888522" y="352097"/>
                </a:cubicBezTo>
                <a:cubicBezTo>
                  <a:pt x="3939084" y="265641"/>
                  <a:pt x="3964725" y="183151"/>
                  <a:pt x="3978625" y="10444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00206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mera lens close up">
            <a:extLst>
              <a:ext uri="{FF2B5EF4-FFF2-40B4-BE49-F238E27FC236}">
                <a16:creationId xmlns:a16="http://schemas.microsoft.com/office/drawing/2014/main" id="{7E35E4CF-78B8-2E17-3E25-5C09FBEBBA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582" r="6" b="6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55D2029A-A407-48E4-B880-B4F8D8EFA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88952" cy="3362325"/>
          </a:xfrm>
          <a:custGeom>
            <a:avLst/>
            <a:gdLst>
              <a:gd name="connsiteX0" fmla="*/ 4542576 w 12188952"/>
              <a:gd name="connsiteY0" fmla="*/ 203817 h 3602877"/>
              <a:gd name="connsiteX1" fmla="*/ 5194297 w 12188952"/>
              <a:gd name="connsiteY1" fmla="*/ 381665 h 3602877"/>
              <a:gd name="connsiteX2" fmla="*/ 5901419 w 12188952"/>
              <a:gd name="connsiteY2" fmla="*/ 1003103 h 3602877"/>
              <a:gd name="connsiteX3" fmla="*/ 7796356 w 12188952"/>
              <a:gd name="connsiteY3" fmla="*/ 1324958 h 3602877"/>
              <a:gd name="connsiteX4" fmla="*/ 9174452 w 12188952"/>
              <a:gd name="connsiteY4" fmla="*/ 617080 h 3602877"/>
              <a:gd name="connsiteX5" fmla="*/ 12102538 w 12188952"/>
              <a:gd name="connsiteY5" fmla="*/ 813997 h 3602877"/>
              <a:gd name="connsiteX6" fmla="*/ 12188952 w 12188952"/>
              <a:gd name="connsiteY6" fmla="*/ 876736 h 3602877"/>
              <a:gd name="connsiteX7" fmla="*/ 12188952 w 12188952"/>
              <a:gd name="connsiteY7" fmla="*/ 3602877 h 3602877"/>
              <a:gd name="connsiteX8" fmla="*/ 0 w 12188952"/>
              <a:gd name="connsiteY8" fmla="*/ 3602877 h 3602877"/>
              <a:gd name="connsiteX9" fmla="*/ 0 w 12188952"/>
              <a:gd name="connsiteY9" fmla="*/ 1345581 h 3602877"/>
              <a:gd name="connsiteX10" fmla="*/ 64937 w 12188952"/>
              <a:gd name="connsiteY10" fmla="*/ 1306589 h 3602877"/>
              <a:gd name="connsiteX11" fmla="*/ 1111495 w 12188952"/>
              <a:gd name="connsiteY11" fmla="*/ 1215577 h 3602877"/>
              <a:gd name="connsiteX12" fmla="*/ 2321706 w 12188952"/>
              <a:gd name="connsiteY12" fmla="*/ 1365710 h 3602877"/>
              <a:gd name="connsiteX13" fmla="*/ 3194150 w 12188952"/>
              <a:gd name="connsiteY13" fmla="*/ 838924 h 3602877"/>
              <a:gd name="connsiteX14" fmla="*/ 4542576 w 12188952"/>
              <a:gd name="connsiteY14" fmla="*/ 203817 h 3602877"/>
              <a:gd name="connsiteX15" fmla="*/ 2290038 w 12188952"/>
              <a:gd name="connsiteY15" fmla="*/ 102715 h 3602877"/>
              <a:gd name="connsiteX16" fmla="*/ 2719606 w 12188952"/>
              <a:gd name="connsiteY16" fmla="*/ 350616 h 3602877"/>
              <a:gd name="connsiteX17" fmla="*/ 2518292 w 12188952"/>
              <a:gd name="connsiteY17" fmla="*/ 952264 h 3602877"/>
              <a:gd name="connsiteX18" fmla="*/ 2346310 w 12188952"/>
              <a:gd name="connsiteY18" fmla="*/ 998559 h 3602877"/>
              <a:gd name="connsiteX19" fmla="*/ 1916742 w 12188952"/>
              <a:gd name="connsiteY19" fmla="*/ 750657 h 3602877"/>
              <a:gd name="connsiteX20" fmla="*/ 2118056 w 12188952"/>
              <a:gd name="connsiteY20" fmla="*/ 149010 h 3602877"/>
              <a:gd name="connsiteX21" fmla="*/ 2290038 w 12188952"/>
              <a:gd name="connsiteY21" fmla="*/ 102715 h 3602877"/>
              <a:gd name="connsiteX22" fmla="*/ 3230477 w 12188952"/>
              <a:gd name="connsiteY22" fmla="*/ 424 h 3602877"/>
              <a:gd name="connsiteX23" fmla="*/ 3442968 w 12188952"/>
              <a:gd name="connsiteY23" fmla="*/ 123053 h 3602877"/>
              <a:gd name="connsiteX24" fmla="*/ 3343384 w 12188952"/>
              <a:gd name="connsiteY24" fmla="*/ 420668 h 3602877"/>
              <a:gd name="connsiteX25" fmla="*/ 3258310 w 12188952"/>
              <a:gd name="connsiteY25" fmla="*/ 443568 h 3602877"/>
              <a:gd name="connsiteX26" fmla="*/ 3045818 w 12188952"/>
              <a:gd name="connsiteY26" fmla="*/ 320940 h 3602877"/>
              <a:gd name="connsiteX27" fmla="*/ 3145403 w 12188952"/>
              <a:gd name="connsiteY27" fmla="*/ 23324 h 3602877"/>
              <a:gd name="connsiteX28" fmla="*/ 3230477 w 12188952"/>
              <a:gd name="connsiteY28" fmla="*/ 424 h 360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88952" h="3602877">
                <a:moveTo>
                  <a:pt x="4542576" y="203817"/>
                </a:moveTo>
                <a:cubicBezTo>
                  <a:pt x="4757384" y="212378"/>
                  <a:pt x="4975356" y="270695"/>
                  <a:pt x="5194297" y="381665"/>
                </a:cubicBezTo>
                <a:cubicBezTo>
                  <a:pt x="5466015" y="519380"/>
                  <a:pt x="5694109" y="768676"/>
                  <a:pt x="5901419" y="1003103"/>
                </a:cubicBezTo>
                <a:cubicBezTo>
                  <a:pt x="6457219" y="1631811"/>
                  <a:pt x="7145393" y="1649803"/>
                  <a:pt x="7796356" y="1324958"/>
                </a:cubicBezTo>
                <a:cubicBezTo>
                  <a:pt x="8258529" y="1093435"/>
                  <a:pt x="8696930" y="808698"/>
                  <a:pt x="9174452" y="617080"/>
                </a:cubicBezTo>
                <a:cubicBezTo>
                  <a:pt x="10211132" y="198893"/>
                  <a:pt x="11215710" y="217816"/>
                  <a:pt x="12102538" y="813997"/>
                </a:cubicBezTo>
                <a:lnTo>
                  <a:pt x="12188952" y="876736"/>
                </a:lnTo>
                <a:lnTo>
                  <a:pt x="12188952" y="3602877"/>
                </a:lnTo>
                <a:lnTo>
                  <a:pt x="0" y="3602877"/>
                </a:lnTo>
                <a:lnTo>
                  <a:pt x="0" y="1345581"/>
                </a:lnTo>
                <a:lnTo>
                  <a:pt x="64937" y="1306589"/>
                </a:lnTo>
                <a:cubicBezTo>
                  <a:pt x="396911" y="1135764"/>
                  <a:pt x="745335" y="1140050"/>
                  <a:pt x="1111495" y="1215577"/>
                </a:cubicBezTo>
                <a:cubicBezTo>
                  <a:pt x="1509763" y="1297442"/>
                  <a:pt x="1917218" y="1359021"/>
                  <a:pt x="2321706" y="1365710"/>
                </a:cubicBezTo>
                <a:cubicBezTo>
                  <a:pt x="2696616" y="1371691"/>
                  <a:pt x="2949816" y="1090973"/>
                  <a:pt x="3194150" y="838924"/>
                </a:cubicBezTo>
                <a:cubicBezTo>
                  <a:pt x="3612733" y="406968"/>
                  <a:pt x="4069998" y="184983"/>
                  <a:pt x="4542576" y="203817"/>
                </a:cubicBezTo>
                <a:close/>
                <a:moveTo>
                  <a:pt x="2290038" y="102715"/>
                </a:moveTo>
                <a:cubicBezTo>
                  <a:pt x="2464498" y="91895"/>
                  <a:pt x="2636716" y="184257"/>
                  <a:pt x="2719606" y="350616"/>
                </a:cubicBezTo>
                <a:cubicBezTo>
                  <a:pt x="2830128" y="572429"/>
                  <a:pt x="2739996" y="841796"/>
                  <a:pt x="2518292" y="952264"/>
                </a:cubicBezTo>
                <a:cubicBezTo>
                  <a:pt x="2462865" y="979881"/>
                  <a:pt x="2404462" y="994953"/>
                  <a:pt x="2346310" y="998559"/>
                </a:cubicBezTo>
                <a:cubicBezTo>
                  <a:pt x="2171851" y="1009379"/>
                  <a:pt x="1999634" y="917016"/>
                  <a:pt x="1916742" y="750657"/>
                </a:cubicBezTo>
                <a:cubicBezTo>
                  <a:pt x="1806220" y="528844"/>
                  <a:pt x="1896352" y="259477"/>
                  <a:pt x="2118056" y="149010"/>
                </a:cubicBezTo>
                <a:cubicBezTo>
                  <a:pt x="2173483" y="121393"/>
                  <a:pt x="2231885" y="106322"/>
                  <a:pt x="2290038" y="102715"/>
                </a:cubicBezTo>
                <a:close/>
                <a:moveTo>
                  <a:pt x="3230477" y="424"/>
                </a:moveTo>
                <a:cubicBezTo>
                  <a:pt x="3316776" y="-4928"/>
                  <a:pt x="3401965" y="40760"/>
                  <a:pt x="3442968" y="123053"/>
                </a:cubicBezTo>
                <a:cubicBezTo>
                  <a:pt x="3497641" y="232777"/>
                  <a:pt x="3453055" y="366023"/>
                  <a:pt x="3343384" y="420668"/>
                </a:cubicBezTo>
                <a:cubicBezTo>
                  <a:pt x="3315966" y="434329"/>
                  <a:pt x="3287077" y="441785"/>
                  <a:pt x="3258310" y="443568"/>
                </a:cubicBezTo>
                <a:cubicBezTo>
                  <a:pt x="3172011" y="448921"/>
                  <a:pt x="3086822" y="403232"/>
                  <a:pt x="3045818" y="320940"/>
                </a:cubicBezTo>
                <a:cubicBezTo>
                  <a:pt x="2991146" y="211215"/>
                  <a:pt x="3035731" y="77969"/>
                  <a:pt x="3145403" y="23324"/>
                </a:cubicBezTo>
                <a:cubicBezTo>
                  <a:pt x="3172821" y="9663"/>
                  <a:pt x="3201710" y="2208"/>
                  <a:pt x="3230477" y="42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A2BD3-340B-4C2E-BD4B-DF69484F5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6045327" cy="13050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Demo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84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AFA8FB-C497-A098-8766-AF39B2695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752" y="552782"/>
            <a:ext cx="5919373" cy="1611920"/>
          </a:xfrm>
        </p:spPr>
        <p:txBody>
          <a:bodyPr>
            <a:normAutofit/>
          </a:bodyPr>
          <a:lstStyle/>
          <a:p>
            <a:r>
              <a:rPr lang="fr-FR" b="1" dirty="0"/>
              <a:t>Challenges and Solutions</a:t>
            </a:r>
            <a:endParaRPr lang="fr-FR">
              <a:cs typeface="Posterama"/>
            </a:endParaRPr>
          </a:p>
          <a:p>
            <a:endParaRPr lang="fr-FR" dirty="0">
              <a:cs typeface="Posterama"/>
            </a:endParaRPr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4157D25E-A228-9140-3E5A-BFEDF1D76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94" r="7" b="7"/>
          <a:stretch/>
        </p:blipFill>
        <p:spPr>
          <a:xfrm>
            <a:off x="20" y="10"/>
            <a:ext cx="5710632" cy="6857990"/>
          </a:xfrm>
          <a:custGeom>
            <a:avLst/>
            <a:gdLst/>
            <a:ahLst/>
            <a:cxnLst/>
            <a:rect l="l" t="t" r="r" b="b"/>
            <a:pathLst>
              <a:path w="5710652" h="6858000">
                <a:moveTo>
                  <a:pt x="4831301" y="0"/>
                </a:moveTo>
                <a:lnTo>
                  <a:pt x="5696109" y="0"/>
                </a:lnTo>
                <a:lnTo>
                  <a:pt x="5706418" y="42969"/>
                </a:lnTo>
                <a:cubicBezTo>
                  <a:pt x="5714414" y="100391"/>
                  <a:pt x="5711283" y="160329"/>
                  <a:pt x="5695333" y="219852"/>
                </a:cubicBezTo>
                <a:cubicBezTo>
                  <a:pt x="5631536" y="457945"/>
                  <a:pt x="5386806" y="599240"/>
                  <a:pt x="5148712" y="535443"/>
                </a:cubicBezTo>
                <a:cubicBezTo>
                  <a:pt x="4940381" y="479621"/>
                  <a:pt x="4806160" y="285271"/>
                  <a:pt x="4818599" y="78052"/>
                </a:cubicBezTo>
                <a:close/>
                <a:moveTo>
                  <a:pt x="0" y="0"/>
                </a:moveTo>
                <a:lnTo>
                  <a:pt x="545808" y="0"/>
                </a:lnTo>
                <a:lnTo>
                  <a:pt x="4212872" y="0"/>
                </a:lnTo>
                <a:lnTo>
                  <a:pt x="4204748" y="184996"/>
                </a:lnTo>
                <a:cubicBezTo>
                  <a:pt x="4203390" y="263520"/>
                  <a:pt x="4204263" y="341910"/>
                  <a:pt x="4207775" y="419995"/>
                </a:cubicBezTo>
                <a:cubicBezTo>
                  <a:pt x="4220964" y="709488"/>
                  <a:pt x="4449625" y="891535"/>
                  <a:pt x="4655737" y="1068099"/>
                </a:cubicBezTo>
                <a:cubicBezTo>
                  <a:pt x="5169527" y="1508061"/>
                  <a:pt x="5344373" y="2032158"/>
                  <a:pt x="5103604" y="2589405"/>
                </a:cubicBezTo>
                <a:cubicBezTo>
                  <a:pt x="5010230" y="2805523"/>
                  <a:pt x="4828675" y="2993264"/>
                  <a:pt x="4657611" y="3164269"/>
                </a:cubicBezTo>
                <a:cubicBezTo>
                  <a:pt x="4198817" y="3622744"/>
                  <a:pt x="4217616" y="4154456"/>
                  <a:pt x="4499219" y="4641255"/>
                </a:cubicBezTo>
                <a:cubicBezTo>
                  <a:pt x="4699839" y="4986832"/>
                  <a:pt x="4940395" y="5311556"/>
                  <a:pt x="5110950" y="5670858"/>
                </a:cubicBezTo>
                <a:cubicBezTo>
                  <a:pt x="5277001" y="6019042"/>
                  <a:pt x="5375520" y="6366409"/>
                  <a:pt x="5396522" y="6707670"/>
                </a:cubicBezTo>
                <a:lnTo>
                  <a:pt x="5398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6CC2CB-2C89-C7E5-D33F-C36285588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083" y="2391995"/>
            <a:ext cx="5904056" cy="31747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b="1">
                <a:ea typeface="+mn-lt"/>
                <a:cs typeface="+mn-lt"/>
              </a:rPr>
              <a:t>One of the main challenges </a:t>
            </a:r>
            <a:r>
              <a:rPr lang="fr-FR" b="1" err="1">
                <a:ea typeface="+mn-lt"/>
                <a:cs typeface="+mn-lt"/>
              </a:rPr>
              <a:t>was</a:t>
            </a:r>
            <a:r>
              <a:rPr lang="fr-FR" b="1">
                <a:ea typeface="+mn-lt"/>
                <a:cs typeface="+mn-lt"/>
              </a:rPr>
              <a:t> to </a:t>
            </a:r>
            <a:r>
              <a:rPr lang="fr-FR" b="1" err="1">
                <a:ea typeface="+mn-lt"/>
                <a:cs typeface="+mn-lt"/>
              </a:rPr>
              <a:t>include</a:t>
            </a:r>
            <a:r>
              <a:rPr lang="fr-FR" b="1">
                <a:ea typeface="+mn-lt"/>
                <a:cs typeface="+mn-lt"/>
              </a:rPr>
              <a:t> </a:t>
            </a:r>
            <a:r>
              <a:rPr lang="fr-FR" b="1" err="1">
                <a:ea typeface="+mn-lt"/>
                <a:cs typeface="+mn-lt"/>
              </a:rPr>
              <a:t>security</a:t>
            </a:r>
            <a:r>
              <a:rPr lang="fr-FR" b="1">
                <a:ea typeface="+mn-lt"/>
                <a:cs typeface="+mn-lt"/>
              </a:rPr>
              <a:t> and to </a:t>
            </a:r>
            <a:r>
              <a:rPr lang="fr-FR" b="1" err="1">
                <a:ea typeface="+mn-lt"/>
                <a:cs typeface="+mn-lt"/>
              </a:rPr>
              <a:t>manipulate</a:t>
            </a:r>
            <a:r>
              <a:rPr lang="fr-FR" b="1">
                <a:ea typeface="+mn-lt"/>
                <a:cs typeface="+mn-lt"/>
              </a:rPr>
              <a:t> the </a:t>
            </a:r>
            <a:r>
              <a:rPr lang="fr-FR" b="1" err="1">
                <a:ea typeface="+mn-lt"/>
                <a:cs typeface="+mn-lt"/>
              </a:rPr>
              <a:t>views</a:t>
            </a:r>
            <a:r>
              <a:rPr lang="fr-FR" b="1">
                <a:ea typeface="+mn-lt"/>
                <a:cs typeface="+mn-lt"/>
              </a:rPr>
              <a:t> </a:t>
            </a:r>
            <a:r>
              <a:rPr lang="fr-FR" b="1" err="1">
                <a:ea typeface="+mn-lt"/>
                <a:cs typeface="+mn-lt"/>
              </a:rPr>
              <a:t>generated</a:t>
            </a:r>
            <a:r>
              <a:rPr lang="fr-FR" b="1">
                <a:ea typeface="+mn-lt"/>
                <a:cs typeface="+mn-lt"/>
              </a:rPr>
              <a:t> </a:t>
            </a:r>
            <a:r>
              <a:rPr lang="fr-FR" b="1" err="1">
                <a:ea typeface="+mn-lt"/>
                <a:cs typeface="+mn-lt"/>
              </a:rPr>
              <a:t>automaticly</a:t>
            </a:r>
            <a:r>
              <a:rPr lang="fr-FR" b="1">
                <a:ea typeface="+mn-lt"/>
                <a:cs typeface="+mn-lt"/>
              </a:rPr>
              <a:t> </a:t>
            </a:r>
            <a:r>
              <a:rPr lang="fr-FR" b="1" err="1">
                <a:ea typeface="+mn-lt"/>
                <a:cs typeface="+mn-lt"/>
              </a:rPr>
              <a:t>with</a:t>
            </a:r>
            <a:r>
              <a:rPr lang="fr-FR" b="1">
                <a:ea typeface="+mn-lt"/>
                <a:cs typeface="+mn-lt"/>
              </a:rPr>
              <a:t> </a:t>
            </a:r>
            <a:r>
              <a:rPr lang="fr-FR" b="1" err="1">
                <a:ea typeface="+mn-lt"/>
                <a:cs typeface="+mn-lt"/>
              </a:rPr>
              <a:t>razorViews</a:t>
            </a:r>
            <a:r>
              <a:rPr lang="fr-FR" b="1">
                <a:ea typeface="+mn-lt"/>
                <a:cs typeface="+mn-lt"/>
              </a:rPr>
              <a:t>. I like to </a:t>
            </a:r>
            <a:r>
              <a:rPr lang="fr-FR" b="1" err="1">
                <a:ea typeface="+mn-lt"/>
                <a:cs typeface="+mn-lt"/>
              </a:rPr>
              <a:t>think</a:t>
            </a:r>
            <a:r>
              <a:rPr lang="fr-FR" b="1">
                <a:ea typeface="+mn-lt"/>
                <a:cs typeface="+mn-lt"/>
              </a:rPr>
              <a:t> the help of the manager of the mini </a:t>
            </a:r>
            <a:r>
              <a:rPr lang="fr-FR" b="1" err="1">
                <a:ea typeface="+mn-lt"/>
                <a:cs typeface="+mn-lt"/>
              </a:rPr>
              <a:t>project</a:t>
            </a:r>
            <a:r>
              <a:rPr lang="fr-FR" b="1">
                <a:ea typeface="+mn-lt"/>
                <a:cs typeface="+mn-lt"/>
              </a:rPr>
              <a:t>.</a:t>
            </a:r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1225189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2F40891-7E3F-14AC-4493-B3E96E637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231" y="552782"/>
            <a:ext cx="5369169" cy="115471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700" b="1"/>
              <a:t>future </a:t>
            </a:r>
            <a:r>
              <a:rPr lang="fr-FR" sz="3700" b="1" err="1"/>
              <a:t>Enhancements</a:t>
            </a:r>
            <a:endParaRPr lang="fr-FR" sz="3700" err="1">
              <a:cs typeface="Posterama"/>
            </a:endParaRPr>
          </a:p>
          <a:p>
            <a:pPr>
              <a:lnSpc>
                <a:spcPct val="90000"/>
              </a:lnSpc>
            </a:pPr>
            <a:endParaRPr lang="fr-FR" sz="3700">
              <a:cs typeface="Posterama"/>
            </a:endParaRPr>
          </a:p>
        </p:txBody>
      </p:sp>
      <p:pic>
        <p:nvPicPr>
          <p:cNvPr id="5" name="Picture 4" descr="Books stacked on a table">
            <a:extLst>
              <a:ext uri="{FF2B5EF4-FFF2-40B4-BE49-F238E27FC236}">
                <a16:creationId xmlns:a16="http://schemas.microsoft.com/office/drawing/2014/main" id="{626817EE-8020-3447-B465-D42702C76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0" r="22311" b="-8"/>
          <a:stretch/>
        </p:blipFill>
        <p:spPr>
          <a:xfrm>
            <a:off x="-16745" y="211090"/>
            <a:ext cx="5544176" cy="6646910"/>
          </a:xfrm>
          <a:custGeom>
            <a:avLst/>
            <a:gdLst/>
            <a:ahLst/>
            <a:cxnLst/>
            <a:rect l="l" t="t" r="r" b="b"/>
            <a:pathLst>
              <a:path w="5544176" h="6646910">
                <a:moveTo>
                  <a:pt x="4779974" y="685250"/>
                </a:moveTo>
                <a:cubicBezTo>
                  <a:pt x="5032054" y="670215"/>
                  <a:pt x="5267008" y="852320"/>
                  <a:pt x="5309474" y="1126951"/>
                </a:cubicBezTo>
                <a:cubicBezTo>
                  <a:pt x="5346050" y="1363456"/>
                  <a:pt x="5216949" y="1600813"/>
                  <a:pt x="5001910" y="1690856"/>
                </a:cubicBezTo>
                <a:cubicBezTo>
                  <a:pt x="4692098" y="1820733"/>
                  <a:pt x="4350283" y="1615922"/>
                  <a:pt x="4306656" y="1273177"/>
                </a:cubicBezTo>
                <a:cubicBezTo>
                  <a:pt x="4276590" y="1039231"/>
                  <a:pt x="4408479" y="807918"/>
                  <a:pt x="4621504" y="721515"/>
                </a:cubicBezTo>
                <a:cubicBezTo>
                  <a:pt x="4671997" y="700903"/>
                  <a:pt x="4725528" y="688659"/>
                  <a:pt x="4779974" y="685250"/>
                </a:cubicBezTo>
                <a:close/>
                <a:moveTo>
                  <a:pt x="2760003" y="352577"/>
                </a:moveTo>
                <a:cubicBezTo>
                  <a:pt x="2869653" y="345991"/>
                  <a:pt x="2971942" y="425187"/>
                  <a:pt x="2990385" y="544679"/>
                </a:cubicBezTo>
                <a:cubicBezTo>
                  <a:pt x="3006348" y="647665"/>
                  <a:pt x="2950167" y="750884"/>
                  <a:pt x="2856557" y="790095"/>
                </a:cubicBezTo>
                <a:cubicBezTo>
                  <a:pt x="2721799" y="846585"/>
                  <a:pt x="2573171" y="757470"/>
                  <a:pt x="2554030" y="608299"/>
                </a:cubicBezTo>
                <a:cubicBezTo>
                  <a:pt x="2540934" y="506165"/>
                  <a:pt x="2598123" y="405659"/>
                  <a:pt x="2691113" y="368075"/>
                </a:cubicBezTo>
                <a:cubicBezTo>
                  <a:pt x="2713089" y="359242"/>
                  <a:pt x="2736352" y="353973"/>
                  <a:pt x="2760003" y="352577"/>
                </a:cubicBezTo>
                <a:close/>
                <a:moveTo>
                  <a:pt x="3630" y="28121"/>
                </a:moveTo>
                <a:cubicBezTo>
                  <a:pt x="53278" y="26959"/>
                  <a:pt x="102920" y="30524"/>
                  <a:pt x="151871" y="38891"/>
                </a:cubicBezTo>
                <a:cubicBezTo>
                  <a:pt x="865103" y="112200"/>
                  <a:pt x="964292" y="593344"/>
                  <a:pt x="1031555" y="832871"/>
                </a:cubicBezTo>
                <a:cubicBezTo>
                  <a:pt x="1053330" y="878203"/>
                  <a:pt x="1074563" y="922528"/>
                  <a:pt x="1096338" y="964607"/>
                </a:cubicBezTo>
                <a:cubicBezTo>
                  <a:pt x="1174682" y="1115560"/>
                  <a:pt x="1260852" y="1237377"/>
                  <a:pt x="1409481" y="1265738"/>
                </a:cubicBezTo>
                <a:cubicBezTo>
                  <a:pt x="1767492" y="1334008"/>
                  <a:pt x="1973154" y="762896"/>
                  <a:pt x="2318612" y="859062"/>
                </a:cubicBezTo>
                <a:cubicBezTo>
                  <a:pt x="2496300" y="908501"/>
                  <a:pt x="2583943" y="1098510"/>
                  <a:pt x="2675615" y="1267985"/>
                </a:cubicBezTo>
                <a:cubicBezTo>
                  <a:pt x="2731099" y="1370507"/>
                  <a:pt x="2875466" y="1386005"/>
                  <a:pt x="2952957" y="1297896"/>
                </a:cubicBezTo>
                <a:cubicBezTo>
                  <a:pt x="2992292" y="1253804"/>
                  <a:pt x="3027543" y="1206225"/>
                  <a:pt x="3058268" y="1155778"/>
                </a:cubicBezTo>
                <a:cubicBezTo>
                  <a:pt x="3256027" y="815280"/>
                  <a:pt x="3063848" y="537317"/>
                  <a:pt x="3306706" y="310500"/>
                </a:cubicBezTo>
                <a:cubicBezTo>
                  <a:pt x="3358006" y="262378"/>
                  <a:pt x="3524148" y="107395"/>
                  <a:pt x="3735234" y="107395"/>
                </a:cubicBezTo>
                <a:cubicBezTo>
                  <a:pt x="3766510" y="107395"/>
                  <a:pt x="3797693" y="110804"/>
                  <a:pt x="3828224" y="117624"/>
                </a:cubicBezTo>
                <a:cubicBezTo>
                  <a:pt x="4046595" y="166056"/>
                  <a:pt x="4222967" y="384349"/>
                  <a:pt x="4231180" y="592260"/>
                </a:cubicBezTo>
                <a:cubicBezTo>
                  <a:pt x="4242339" y="872003"/>
                  <a:pt x="3941207" y="932136"/>
                  <a:pt x="3873092" y="1299370"/>
                </a:cubicBezTo>
                <a:cubicBezTo>
                  <a:pt x="3837368" y="1492245"/>
                  <a:pt x="3867280" y="1798492"/>
                  <a:pt x="4050935" y="1948439"/>
                </a:cubicBezTo>
                <a:cubicBezTo>
                  <a:pt x="4358421" y="2199435"/>
                  <a:pt x="4810507" y="1777182"/>
                  <a:pt x="5211525" y="2027402"/>
                </a:cubicBezTo>
                <a:cubicBezTo>
                  <a:pt x="5429122" y="2163013"/>
                  <a:pt x="5566824" y="2456164"/>
                  <a:pt x="5541097" y="2700958"/>
                </a:cubicBezTo>
                <a:cubicBezTo>
                  <a:pt x="5501654" y="3076251"/>
                  <a:pt x="5098698" y="3142194"/>
                  <a:pt x="5094823" y="3471378"/>
                </a:cubicBezTo>
                <a:cubicBezTo>
                  <a:pt x="5091415" y="3745236"/>
                  <a:pt x="5419668" y="3893242"/>
                  <a:pt x="5505528" y="4272564"/>
                </a:cubicBezTo>
                <a:cubicBezTo>
                  <a:pt x="5569691" y="4556184"/>
                  <a:pt x="5439041" y="4752005"/>
                  <a:pt x="5281423" y="4965183"/>
                </a:cubicBezTo>
                <a:cubicBezTo>
                  <a:pt x="5068244" y="5253608"/>
                  <a:pt x="4866301" y="5146281"/>
                  <a:pt x="4675749" y="5385343"/>
                </a:cubicBezTo>
                <a:cubicBezTo>
                  <a:pt x="4370191" y="5769070"/>
                  <a:pt x="4714176" y="6260683"/>
                  <a:pt x="4508838" y="6598516"/>
                </a:cubicBezTo>
                <a:lnTo>
                  <a:pt x="4472787" y="6646910"/>
                </a:lnTo>
                <a:lnTo>
                  <a:pt x="3367517" y="6646910"/>
                </a:lnTo>
                <a:lnTo>
                  <a:pt x="2998981" y="6646910"/>
                </a:lnTo>
                <a:lnTo>
                  <a:pt x="2648733" y="6646910"/>
                </a:lnTo>
                <a:lnTo>
                  <a:pt x="0" y="6646910"/>
                </a:lnTo>
                <a:lnTo>
                  <a:pt x="0" y="28222"/>
                </a:lnTo>
                <a:close/>
                <a:moveTo>
                  <a:pt x="1509522" y="767"/>
                </a:moveTo>
                <a:cubicBezTo>
                  <a:pt x="1736339" y="-12639"/>
                  <a:pt x="1947814" y="150946"/>
                  <a:pt x="1986017" y="398066"/>
                </a:cubicBezTo>
                <a:cubicBezTo>
                  <a:pt x="2019183" y="611090"/>
                  <a:pt x="1902946" y="824502"/>
                  <a:pt x="1709217" y="905558"/>
                </a:cubicBezTo>
                <a:cubicBezTo>
                  <a:pt x="1430403" y="1021795"/>
                  <a:pt x="1123149" y="837830"/>
                  <a:pt x="1083551" y="529879"/>
                </a:cubicBezTo>
                <a:cubicBezTo>
                  <a:pt x="1056506" y="319025"/>
                  <a:pt x="1175223" y="110882"/>
                  <a:pt x="1366937" y="33390"/>
                </a:cubicBezTo>
                <a:cubicBezTo>
                  <a:pt x="1412379" y="14871"/>
                  <a:pt x="1460539" y="3866"/>
                  <a:pt x="1509522" y="767"/>
                </a:cubicBezTo>
                <a:close/>
              </a:path>
            </a:pathLst>
          </a:cu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465589-CC3E-2472-2AD1-9280DBAEB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6526" y="2391995"/>
            <a:ext cx="5355276" cy="31747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b="1" err="1">
                <a:ea typeface="+mn-lt"/>
                <a:cs typeface="+mn-lt"/>
              </a:rPr>
              <a:t>Looking</a:t>
            </a:r>
            <a:r>
              <a:rPr lang="fr-FR" b="1">
                <a:ea typeface="+mn-lt"/>
                <a:cs typeface="+mn-lt"/>
              </a:rPr>
              <a:t> </a:t>
            </a:r>
            <a:r>
              <a:rPr lang="fr-FR" b="1" err="1">
                <a:ea typeface="+mn-lt"/>
                <a:cs typeface="+mn-lt"/>
              </a:rPr>
              <a:t>forward</a:t>
            </a:r>
            <a:r>
              <a:rPr lang="fr-FR" b="1">
                <a:ea typeface="+mn-lt"/>
                <a:cs typeface="+mn-lt"/>
              </a:rPr>
              <a:t>, </a:t>
            </a:r>
            <a:r>
              <a:rPr lang="fr-FR" b="1" err="1">
                <a:ea typeface="+mn-lt"/>
                <a:cs typeface="+mn-lt"/>
              </a:rPr>
              <a:t>there</a:t>
            </a:r>
            <a:r>
              <a:rPr lang="fr-FR" b="1">
                <a:ea typeface="+mn-lt"/>
                <a:cs typeface="+mn-lt"/>
              </a:rPr>
              <a:t> are </a:t>
            </a:r>
            <a:r>
              <a:rPr lang="fr-FR" b="1" err="1">
                <a:ea typeface="+mn-lt"/>
                <a:cs typeface="+mn-lt"/>
              </a:rPr>
              <a:t>several</a:t>
            </a:r>
            <a:r>
              <a:rPr lang="fr-FR" b="1">
                <a:ea typeface="+mn-lt"/>
                <a:cs typeface="+mn-lt"/>
              </a:rPr>
              <a:t> possible </a:t>
            </a:r>
            <a:r>
              <a:rPr lang="fr-FR" b="1" err="1">
                <a:ea typeface="+mn-lt"/>
                <a:cs typeface="+mn-lt"/>
              </a:rPr>
              <a:t>enhancements</a:t>
            </a:r>
            <a:r>
              <a:rPr lang="fr-FR" b="1">
                <a:ea typeface="+mn-lt"/>
                <a:cs typeface="+mn-lt"/>
              </a:rPr>
              <a:t> for </a:t>
            </a:r>
            <a:r>
              <a:rPr lang="fr-FR" b="1" err="1">
                <a:ea typeface="+mn-lt"/>
                <a:cs typeface="+mn-lt"/>
              </a:rPr>
              <a:t>BookMe</a:t>
            </a:r>
            <a:r>
              <a:rPr lang="fr-FR" b="1">
                <a:ea typeface="+mn-lt"/>
                <a:cs typeface="+mn-lt"/>
              </a:rPr>
              <a:t>. </a:t>
            </a:r>
            <a:r>
              <a:rPr lang="fr-FR" b="1" err="1">
                <a:ea typeface="+mn-lt"/>
                <a:cs typeface="+mn-lt"/>
              </a:rPr>
              <a:t>These</a:t>
            </a:r>
            <a:r>
              <a:rPr lang="fr-FR" b="1">
                <a:ea typeface="+mn-lt"/>
                <a:cs typeface="+mn-lt"/>
              </a:rPr>
              <a:t> </a:t>
            </a:r>
            <a:r>
              <a:rPr lang="fr-FR" b="1" err="1">
                <a:ea typeface="+mn-lt"/>
                <a:cs typeface="+mn-lt"/>
              </a:rPr>
              <a:t>include</a:t>
            </a:r>
            <a:r>
              <a:rPr lang="fr-FR" b="1">
                <a:ea typeface="+mn-lt"/>
                <a:cs typeface="+mn-lt"/>
              </a:rPr>
              <a:t> a user login system, a rating system for books, and a </a:t>
            </a:r>
            <a:r>
              <a:rPr lang="fr-FR" b="1" err="1">
                <a:ea typeface="+mn-lt"/>
                <a:cs typeface="+mn-lt"/>
              </a:rPr>
              <a:t>feature</a:t>
            </a:r>
            <a:r>
              <a:rPr lang="fr-FR" b="1">
                <a:ea typeface="+mn-lt"/>
                <a:cs typeface="+mn-lt"/>
              </a:rPr>
              <a:t> to </a:t>
            </a:r>
            <a:r>
              <a:rPr lang="fr-FR" b="1" err="1">
                <a:ea typeface="+mn-lt"/>
                <a:cs typeface="+mn-lt"/>
              </a:rPr>
              <a:t>purchase</a:t>
            </a:r>
            <a:r>
              <a:rPr lang="fr-FR" b="1">
                <a:ea typeface="+mn-lt"/>
                <a:cs typeface="+mn-lt"/>
              </a:rPr>
              <a:t> books.</a:t>
            </a:r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1603184825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529E7"/>
      </a:accent1>
      <a:accent2>
        <a:srgbClr val="5830D9"/>
      </a:accent2>
      <a:accent3>
        <a:srgbClr val="294BE7"/>
      </a:accent3>
      <a:accent4>
        <a:srgbClr val="1788D5"/>
      </a:accent4>
      <a:accent5>
        <a:srgbClr val="22BFBD"/>
      </a:accent5>
      <a:accent6>
        <a:srgbClr val="16C67A"/>
      </a:accent6>
      <a:hlink>
        <a:srgbClr val="3897A8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B0F2AC-8567-4D03-BFFC-653DB596C52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50455F8-10A0-4EEF-9BB1-9035E295B1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2F7BF6-CD39-4568-B8BD-EA8D252E10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0</TotalTime>
  <Words>1</Words>
  <Application>Microsoft Office PowerPoint</Application>
  <PresentationFormat>Grand écran</PresentationFormat>
  <Paragraphs>1</Paragraphs>
  <Slides>11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2" baseType="lpstr">
      <vt:lpstr>SplashVTI</vt:lpstr>
      <vt:lpstr>Book_Me</vt:lpstr>
      <vt:lpstr>Introduction </vt:lpstr>
      <vt:lpstr>Purpose and Objectives </vt:lpstr>
      <vt:lpstr>Technologies Used </vt:lpstr>
      <vt:lpstr>System Design </vt:lpstr>
      <vt:lpstr>Core Features </vt:lpstr>
      <vt:lpstr>Demo </vt:lpstr>
      <vt:lpstr>Challenges and Solutions </vt:lpstr>
      <vt:lpstr>future Enhancements </vt:lpstr>
      <vt:lpstr>Conclusion </vt:lpstr>
      <vt:lpstr>Questions and Answers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/>
  <cp:revision>173</cp:revision>
  <dcterms:created xsi:type="dcterms:W3CDTF">2023-05-14T20:46:14Z</dcterms:created>
  <dcterms:modified xsi:type="dcterms:W3CDTF">2023-05-14T22:50:39Z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